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43"/>
  </p:notesMasterIdLst>
  <p:handoutMasterIdLst>
    <p:handoutMasterId r:id="rId44"/>
  </p:handoutMasterIdLst>
  <p:sldIdLst>
    <p:sldId id="583" r:id="rId3"/>
    <p:sldId id="565" r:id="rId4"/>
    <p:sldId id="569" r:id="rId5"/>
    <p:sldId id="568" r:id="rId6"/>
    <p:sldId id="589" r:id="rId7"/>
    <p:sldId id="570" r:id="rId8"/>
    <p:sldId id="571" r:id="rId9"/>
    <p:sldId id="558" r:id="rId10"/>
    <p:sldId id="572" r:id="rId11"/>
    <p:sldId id="590" r:id="rId12"/>
    <p:sldId id="603" r:id="rId13"/>
    <p:sldId id="591" r:id="rId14"/>
    <p:sldId id="595" r:id="rId15"/>
    <p:sldId id="594" r:id="rId16"/>
    <p:sldId id="605" r:id="rId17"/>
    <p:sldId id="608" r:id="rId18"/>
    <p:sldId id="607" r:id="rId19"/>
    <p:sldId id="584" r:id="rId20"/>
    <p:sldId id="586" r:id="rId21"/>
    <p:sldId id="612" r:id="rId22"/>
    <p:sldId id="588" r:id="rId23"/>
    <p:sldId id="622" r:id="rId24"/>
    <p:sldId id="609" r:id="rId25"/>
    <p:sldId id="626" r:id="rId26"/>
    <p:sldId id="601" r:id="rId27"/>
    <p:sldId id="599" r:id="rId28"/>
    <p:sldId id="616" r:id="rId29"/>
    <p:sldId id="619" r:id="rId30"/>
    <p:sldId id="618" r:id="rId31"/>
    <p:sldId id="598" r:id="rId32"/>
    <p:sldId id="576" r:id="rId33"/>
    <p:sldId id="638" r:id="rId34"/>
    <p:sldId id="646" r:id="rId35"/>
    <p:sldId id="645" r:id="rId36"/>
    <p:sldId id="644" r:id="rId37"/>
    <p:sldId id="647" r:id="rId38"/>
    <p:sldId id="578" r:id="rId39"/>
    <p:sldId id="579" r:id="rId40"/>
    <p:sldId id="641" r:id="rId41"/>
    <p:sldId id="456" r:id="rId4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21"/>
    <a:srgbClr val="FA4006"/>
    <a:srgbClr val="2ABF1F"/>
    <a:srgbClr val="CFD4D7"/>
    <a:srgbClr val="FF5757"/>
    <a:srgbClr val="FFABAB"/>
    <a:srgbClr val="E20000"/>
    <a:srgbClr val="FF0066"/>
    <a:srgbClr val="C7FC04"/>
    <a:srgbClr val="F0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9476" autoAdjust="0"/>
  </p:normalViewPr>
  <p:slideViewPr>
    <p:cSldViewPr snapToGrid="0" snapToObjects="1">
      <p:cViewPr>
        <p:scale>
          <a:sx n="66" d="100"/>
          <a:sy n="66" d="100"/>
        </p:scale>
        <p:origin x="-1644" y="-210"/>
      </p:cViewPr>
      <p:guideLst>
        <p:guide orient="horz" pos="3027"/>
        <p:guide orient="horz" pos="240"/>
        <p:guide orient="horz" pos="722"/>
        <p:guide orient="horz" pos="778"/>
        <p:guide orient="horz" pos="3948"/>
        <p:guide orient="horz" pos="85"/>
        <p:guide orient="horz" pos="890"/>
        <p:guide orient="horz" pos="660"/>
        <p:guide pos="144"/>
        <p:guide pos="5616"/>
        <p:guide pos="2880"/>
        <p:guide pos="2909"/>
        <p:guide pos="2851"/>
        <p:guide pos="2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74" d="100"/>
          <a:sy n="74" d="100"/>
        </p:scale>
        <p:origin x="-217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8D2D5ED-ED77-4D06-9804-5B78B5C5BBD0}" type="datetimeFigureOut">
              <a:rPr lang="en-GB" smtClean="0"/>
              <a:pPr/>
              <a:t>03/05/2013</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547681F-19F6-450B-A0D2-42157AF64A91}" type="slidenum">
              <a:rPr lang="en-GB" smtClean="0"/>
              <a:pPr/>
              <a:t>‹#›</a:t>
            </a:fld>
            <a:endParaRPr lang="en-GB" dirty="0"/>
          </a:p>
        </p:txBody>
      </p:sp>
    </p:spTree>
    <p:extLst>
      <p:ext uri="{BB962C8B-B14F-4D97-AF65-F5344CB8AC3E}">
        <p14:creationId xmlns:p14="http://schemas.microsoft.com/office/powerpoint/2010/main" val="3938122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4EF1BDC-9E53-4DF7-AFA8-95D95A85EA62}" type="datetimeFigureOut">
              <a:rPr lang="en-US"/>
              <a:pPr>
                <a:defRPr/>
              </a:pPr>
              <a:t>5/3/2013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9955E13-2AD4-4B9D-B143-4D442CBEACC7}" type="slidenum">
              <a:rPr lang="en-US"/>
              <a:pPr>
                <a:defRPr/>
              </a:pPr>
              <a:t>‹#›</a:t>
            </a:fld>
            <a:endParaRPr lang="en-US" dirty="0"/>
          </a:p>
        </p:txBody>
      </p:sp>
    </p:spTree>
    <p:extLst>
      <p:ext uri="{BB962C8B-B14F-4D97-AF65-F5344CB8AC3E}">
        <p14:creationId xmlns:p14="http://schemas.microsoft.com/office/powerpoint/2010/main" val="24901329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9955E13-2AD4-4B9D-B143-4D442CBEACC7}" type="slidenum">
              <a:rPr lang="en-US" smtClean="0"/>
              <a:pPr>
                <a:defRPr/>
              </a:pPr>
              <a:t>1</a:t>
            </a:fld>
            <a:endParaRPr lang="en-US" dirty="0"/>
          </a:p>
        </p:txBody>
      </p:sp>
    </p:spTree>
    <p:extLst>
      <p:ext uri="{BB962C8B-B14F-4D97-AF65-F5344CB8AC3E}">
        <p14:creationId xmlns:p14="http://schemas.microsoft.com/office/powerpoint/2010/main" val="186758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bg2"/>
              </a:solidFill>
              <a:cs typeface="Arial" charset="0"/>
            </a:endParaRPr>
          </a:p>
        </p:txBody>
      </p:sp>
      <p:sp>
        <p:nvSpPr>
          <p:cNvPr id="4" name="Slide Number Placeholder 3"/>
          <p:cNvSpPr>
            <a:spLocks noGrp="1"/>
          </p:cNvSpPr>
          <p:nvPr>
            <p:ph type="sldNum" sz="quarter" idx="10"/>
          </p:nvPr>
        </p:nvSpPr>
        <p:spPr/>
        <p:txBody>
          <a:bodyPr/>
          <a:lstStyle/>
          <a:p>
            <a:pPr>
              <a:defRPr/>
            </a:pPr>
            <a:fld id="{C9955E13-2AD4-4B9D-B143-4D442CBEACC7}" type="slidenum">
              <a:rPr lang="en-US" smtClean="0"/>
              <a:pPr>
                <a:defRPr/>
              </a:pPr>
              <a:t>8</a:t>
            </a:fld>
            <a:endParaRPr lang="en-US" dirty="0"/>
          </a:p>
        </p:txBody>
      </p:sp>
    </p:spTree>
    <p:extLst>
      <p:ext uri="{BB962C8B-B14F-4D97-AF65-F5344CB8AC3E}">
        <p14:creationId xmlns:p14="http://schemas.microsoft.com/office/powerpoint/2010/main" val="200779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28600" y="1235075"/>
            <a:ext cx="8686800" cy="4891088"/>
          </a:xfrm>
          <a:prstGeom prst="rect">
            <a:avLst/>
          </a:prstGeom>
        </p:spPr>
        <p:txBody>
          <a:bodyPr/>
          <a:lstStyle>
            <a:lvl1pPr>
              <a:defRPr>
                <a:solidFill>
                  <a:schemeClr val="accent4">
                    <a:lumMod val="50000"/>
                  </a:schemeClr>
                </a:solidFill>
                <a:latin typeface="Calibri" pitchFamily="34" charset="0"/>
                <a:cs typeface="Calibri" pitchFamily="34" charset="0"/>
              </a:defRPr>
            </a:lvl1pPr>
            <a:lvl2pPr>
              <a:defRPr>
                <a:solidFill>
                  <a:schemeClr val="accent4">
                    <a:lumMod val="50000"/>
                  </a:schemeClr>
                </a:solidFill>
                <a:latin typeface="Calibri" pitchFamily="34" charset="0"/>
                <a:cs typeface="Calibri" pitchFamily="34" charset="0"/>
              </a:defRPr>
            </a:lvl2pPr>
            <a:lvl3pPr>
              <a:defRPr sz="1800">
                <a:solidFill>
                  <a:schemeClr val="accent4">
                    <a:lumMod val="50000"/>
                  </a:schemeClr>
                </a:solidFill>
                <a:latin typeface="Calibri" pitchFamily="34" charset="0"/>
                <a:cs typeface="Calibri" pitchFamily="34" charset="0"/>
              </a:defRPr>
            </a:lvl3pPr>
            <a:lvl4pPr>
              <a:defRPr sz="1800">
                <a:solidFill>
                  <a:schemeClr val="accent4">
                    <a:lumMod val="50000"/>
                  </a:schemeClr>
                </a:solidFill>
                <a:latin typeface="Calibri" pitchFamily="34" charset="0"/>
                <a:cs typeface="Calibri" pitchFamily="34" charset="0"/>
              </a:defRPr>
            </a:lvl4pPr>
            <a:lvl5pPr>
              <a:defRPr sz="1600">
                <a:solidFill>
                  <a:schemeClr val="accent4">
                    <a:lumMod val="50000"/>
                  </a:schemeClr>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8440285" y="6677021"/>
            <a:ext cx="446087" cy="182563"/>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Calibri" pitchFamily="34" charset="0"/>
                <a:cs typeface="Calibri" pitchFamily="34" charset="0"/>
              </a:defRPr>
            </a:lvl1pPr>
          </a:lstStyle>
          <a:p>
            <a:pPr>
              <a:defRPr/>
            </a:pPr>
            <a:fld id="{CAB399D8-88D4-441A-9B49-280ECA08F4B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857500" y="9525"/>
            <a:ext cx="6286500" cy="6837363"/>
          </a:xfrm>
          <a:prstGeom prst="rect">
            <a:avLst/>
          </a:prstGeom>
          <a:noFill/>
          <a:ln w="9525">
            <a:noFill/>
            <a:miter lim="800000"/>
            <a:headEnd/>
            <a:tailEnd/>
          </a:ln>
        </p:spPr>
      </p:pic>
      <p:sp>
        <p:nvSpPr>
          <p:cNvPr id="5" name="Right Triangle 12"/>
          <p:cNvSpPr>
            <a:spLocks/>
          </p:cNvSpPr>
          <p:nvPr userDrawn="1"/>
        </p:nvSpPr>
        <p:spPr>
          <a:xfrm flipH="1">
            <a:off x="5851525"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10" name="AutoShape 2" descr="data:image/jpg;base64,/9j/4AAQSkZJRgABAQAAAQABAAD/2wBDAAkGBwgHBgkIBwgKCgkLDRYPDQwMDRsUFRAWIB0iIiAdHx8kKDQsJCYxJx8fLT0tMTU3Ojo6Iys/RD84QzQ5Ojf/2wBDAQoKCg0MDRoPDxo3JR8lNzc3Nzc3Nzc3Nzc3Nzc3Nzc3Nzc3Nzc3Nzc3Nzc3Nzc3Nzc3Nzc3Nzc3Nzc3Nzc3Nzf/wAARCAChAHkDASIAAhEBAxEB/8QAGwAAAgMBAQEAAAAAAAAAAAAAAwQCBQYBAAf/xAA+EAACAQMCAwUFBQUIAwEAAAABAgMABBEFIRIxQRMiUWFxBhSBkaEjMlKxwRUzQuHwBzRDU2JyktFUc/E1/8QAGAEBAQEBAQAAAAAAAAAAAAAAAgABAwT/xAAfEQACAgMAAwEBAAAAAAAAAAAAAQIRAyExEkFREyL/2gAMAwEAAhEDEQA/APn3CfAbipBD1J+FE4eeAK7wk+NeY6AguPrtXOD+s0bHWuBdsYqIAU+NcK0Zh5fKuFfI1EAKV4LRiMDflUQMGoiKpjoKlw1MA9KmkZYkY5eVRAwhHL51MJ0H5UykIo6RAHYVjZCSREnCqcUT3Z+Ek47oyKsFTNSePET/AO0/lRs2hEWqcPeGSRyGwrnu0X+WKsDH3R6UPs62yK7h5+ddKjBxXU3APLyqQx0pGEcb5GwrmKJw+XlXOe49dqw07b23bswLrGi7s7chVvappVsMm3E5wB2km+TjoOX/AMqkSWUTrCoJRhy6qfH6VoNL061lQGYM3CcjfA+lZOoq2zYRlN0g8kWk3sZ+yiVSuQYl4W6/9Vnb6wNoynPHE47r/ofA1rns0EJ93gVQOoqsksrzV7ma1i7PhWPiUhMCPh8h1owkpcNnCUOmdXHSixL3j8K5f2U+nXj21xgOmD3TsQRkGpWpyT8KdgGUWjKu/LpXEG1GVd/hQbEdRKlKv2Mn+0/lRI1qUo+xk/2msIG6YFC4fKnJV2oHDVZFLGmQBzxz+NTCj+Hl4AURRjGD9K8VJ6Z+lOzAfD4Dccx51zHzowG3D0HQVwjORjPjiqyFmicdpNGveVRxb9CcZ/IfGm7K/wBQtzEVgmljc7DgwD022pjRkDapECobKuoBHXhJrWrMggVSHGE6DYH0NN4/NFHJ4GU1mHWxqJg92nVBgrwEkEEc8gU5aS3uhRtNIeK4vPslDggBRux9eQHxrWPqMZiQxwTSZAywI2+HjVB7WTCZLCYB+67g8a48CPyNH8vHZry+ejPa8ZpdQ7S5UiRo13xzAGKUgHCx+FNXt4LtYlCFeDO5Oc5oUI3PwoyezFweiXKg0yq1CH7o9KOoos06i1KRfsn8xUlqTj7M/D86JpyVedA4aclG1L7VqZFPjY9K6V3PM713qOmT869gbbHYnmeVIw5gY2zjpioMM8um48/OifH4gVHHRRt4CoiMckkEqSocOjZWrnTtYWRuzyvEP8NxzHkaqGThU8YPp4+tVphc3HalsEjB2512ha2gSpm9e64Avu4VM7ksdlqt1TU4+zaEoblpANm5k+PkKoIWuiOE3UvAPoPWrfTLRpnWRgVXOSzDLGnLgUlYGHQbqe3LxNH23MRMcZ+PKhHS9RtXPvVlIF5cad5fmK2EKC3h49gxxnyFMPeLHDK6EFkkCBT4nH/dedrehoxzccK99GXu5AIxtRkfvIp/iGfpWju7W2u7R1lV2dyQGX7xPLbyrM6gqaZdJHduqMASjE4DDlRehJjaipP+7PqPzFKw31q4GLmH/mKM9xAUGJ4t3UDvjxFA0PIdqXo8hBGQc+lArURUZGM7kEV4435DYV71HMeNc4jzz0pGEs/eI+flR4gqKGYd8jauw2F5cJ2tvazyqSACkZIbflsKv9X9jb7SNEOpXdxAOBsGDJ4xxNgDPInJ5eFdIL6GRmZ1LFsddqYtbAN3juPDxqZjzwf6sVZRo0ZypCjHWujYaAQ6YpPE+cLvgnb5VZWSBiMbAjKjy6Us87XJES4CkgE9T409E4jcgDyFFsg87HgCg82H5iqmBxKVC8X73ibO5OMk/lVm+WAxuc4FOWXsyI4GWeVi0hy3AMY8gefxo2l02m+BYxFFB2xOV4cgnoKoNejsPaHTZLeBszr34naNhg+uOR5Von0dVCCG5lUoDhZMbnpkgD8qrr+6ljuzadkESMFndhxZHTyAO5yelSqXCdo+SSW8sEpjlQq6nDDwo8SBgMgA8q13tlDZ3dot/AvDPkBivJgfH0NZOHI5fDNGxHHQjqeXIUPs/wDVJ8zTbNsMZ+FC4z+BvlTRhaqTgHw51sP7NtHstY1eddQjMq28IcR57rnix3vEb8qxwI8ScdAK1v8AZvrA0z2h7Blyl0nZs/D+7xvknoM0F0R9dg974TGIo7eNNkA8PIDlS2o3VhFayw6peQFHUq6uBjHmDmkdR1LSbaXjv9SnJ/ygT+gzVRqes2CwdraaB20UeSLi8UIi+feyanL4JL6YTXLWws9RhTSb+S8thGG4pFwVPhkDf1rj3CuoByT4KD+ZpjVdbfW5YVdYglurBREgVRk9DzI2H1pKEBp+FQc+PQVRkwSS9DlioM3FjHCvKmCeGRdgfWo2i/auB+D9aZsYfeLsfhTvEelMJf6RZBcTSgcfQY+7/OrjptVXp7sbcEk56/WmBcnJXOSOdBxOnETuULKcYDV869uL0FI0dnV4n4ZEBxxKeWfjn51ujeMgcvg4zWI/tBitbvT0vcmO4U9m2P41Pj6bUYpqaZSqjOLeRvaSW5dnBUlA31FIRRllBCncnGelLR2932S3HZMUUZ57sPSuQ3MryZHHEo/w2XvN/KlPugRGWVsEgZH50Lg9fnTUknBGjSLxMwyAPXlQ+Nv/ABH+tBTFQ4q4BPlgY6VY6PqC6ffJJg8QcNj8Q/r9K9ZnTigd5RxujER9meIHGfxYI658uVXelaXoN1CZXWWcCQ8P22SBgc+E/r4V0j3YJSSQ8/tLP2jtpjq0DAhOJAWiOeh8PDyqp1rUIdY0i6t9Rui1zBH2gnkYsQ+SOEdMY29c1cSW+g2WAdOhj2xmUHPh1Oa7a32nOhGm2UEy5APYRqB/11o+CUrsz9tcMn7Ho17ZJKN/shnzIyP0rRWVg5Jbs359ENXaMIhwxiKMc+FVx9BXDeqpw8oz603Hdo5/qViWlwJWKxOAVxkjFN6RA9vLIJARhOZ60SW5VlyrqT03pOxugbiVS4buZZgfP+dVMUMlySLXS5swP5Ow+tNIw45Wz15VnoL73a3LHBBLNz86LaaxHJbGWZljD5YZPTpWNM7toNd3IWOds/cyD8s1ifbTUYhHbWuGdweNwOQGNs1PVfai3mgeDTW94uJZjhQDgL4n5U1b6ZDfRr72vaTndpEGKlBtbOUssYsyCX8DrwNK6eRJFMw9kzAoySDPLNWt/wCx0w1BLi3VZrfgIKYw4Pp1+FVc+iwhiq8UbA4I5EGuUsK9MccljE4WKFBDI24ySMHfw8aV95uP8x6A9jeRD7KcsPPehcOof6P+NZ+cvTH5ItrCWIpM1xIEeYdyMq6gA+DYIwdxuatLHUlMEUcFvamSTdiruduQIXKnmDyyPACqSO5kuIVsreSUwo3aGOHukjqcAbnbc+Apjs7OE27XE8vHJkNDPcMW9QNtvWvQ42c7RbzOiueOMkYx3oyq49JHA+dD/ahRBFbQDgG/3oQD8FzR9PGiXE/Da215MQoOLe1jUrvyJC8Xj16VdWekwiUtP7O38gCkhpZM46/ioKDJtUVtlqqiMLdXWD0jgh42+gx/XSrGPUYbl1VdLvGQnd3h4QPmaYbVdJszG0ektiQbMQqkeI3OR8ap9U1S4i9opIoJfsi6L2QwRGSoyvruD8a6JUtM4SjfUXEtrbHOIkzjbu1m9a1ZrVnstMAa5cYITkn86bvtSunu5LOyMYZgQXI3TlyHTx3pLToRY3bW8ywTySjiV1IySOYIzUm/YVGtoqBa6p7kkEl1OAFweFRkeWa8NLvLxFhmuLh4hsQ7YyPDY1rNTjW3sp7hUHEqHAIHOkYbWOfTo17C7kmZMiRC47+OeTgDf4V0818D/TV2ZS9tZNA1O1kjBFu4HHjcHfvCvodgVVMArnxPXzpLVtLN9owjnHFPGqtkcywG/wA9/nXtDuIZdPELMOK3woLHfh6H9KDlZrVqy+RuhYnFLX9jBeLiVe90cfeFdgzwZU5881NnYdPrQaJOjI6pp8tgpkYdrFnHEnP1I6VXdrD+CT/j/Otrc8L8QfdSOR5VWfsvT/8AxYv+NGjssn01Vp7Bez0SIJLFJnUbvIWyfgDira29ndFt42hh0u0CNjiBiBG3rT4BGxO9TAx1NdDoCstOs7FSllawW6k5IijC5+VHnx2beldGOtCvGC2rnwFY9Ij4zq0d1H7VXiGKNo5LjPAdyVOG6b75+uKZtCtx7SRKoyImAJIxkopGfoBWp1nS4u2/bAkKSQoVZejjB+u9ZP2XDK89xICX7IuSfxO2f0rnjlYcmkaKKwtZGMrQRsTnYqCMcqS1zTo1tPebGGOO5gIZSigZHhVtEOBFXwFdbBUgjIOxrpw8qZR3eoxahog4ZFVpcKQTvnny+FXVsFSCJeE5VAPpWD1SOGy1N4JRxQmUOrdEbn/XzrcRSF40dGUqVBHSoc1SQwzbYIrPTIdP1FIljHYXJOCF5MSMA+hx86ujKynvAYoUyx3BVXAJRg674wRvW0FSo6JVi4Qx7vLnRuNcZBGDyNAc7clPr0pS4k7GPtOLIHJcfePQAVrVhTC3syRqGkkwGPCNuZPQDqaT4ZPwP8/51C1tpjM13fHiuGGFUfdjHgP1PWmuLzNZRnnWkboXgHNvrUhej/MHpVMtwuchAPWjJPnoPnXWj12WvvgP8Z+VAvbovDw5OCcUushP8I+tBvbiGCLjmZUHQk9aE1o1PZT+1952OjGMfel2x/Xwqh0BR9oo5Hh+lC9qNRXUZ40gyYoSAX5BjzwPlUtCRgGk3AIxXnxKg5naL9Gyo6V4vsRufOhFh0riu1dmzzozdzpv7V1rUI3JVUQYP+rG1WXs9LNHaNaXQZZbduE8XUHkaejijieR0UBpG4nPiaIfHnmsE5eiRkB61wlccR3FRLKvQelLXVykCg4LSNska82NIBKdo4YOKWRY0A++5x/9ocMfaOk8hbAX7NSMYHj60ra6YGufe7v7a5PIfwp5KKsSj/gb5GoEn8IytkUvxUSYOoyVbHpSfbL4j51UE0Ef3jR0516vV1PcM1U+0n90j/3CvV6jLhGTl/cP/wC8fk1X2m/3JPSvV6vPjDm9DC9akOVer1JHI8eVcHIV6vVoWDf7w9aQX/8AYb/0frXq9SMlwck+4aAOVer1RyFbv7hqur1epISP/9k="/>
          <p:cNvSpPr>
            <a:spLocks noChangeAspect="1" noChangeArrowheads="1"/>
          </p:cNvSpPr>
          <p:nvPr userDrawn="1"/>
        </p:nvSpPr>
        <p:spPr bwMode="auto">
          <a:xfrm>
            <a:off x="77788" y="-657225"/>
            <a:ext cx="1019175" cy="1362075"/>
          </a:xfrm>
          <a:prstGeom prst="rect">
            <a:avLst/>
          </a:prstGeom>
          <a:noFill/>
          <a:extLst/>
        </p:spPr>
        <p:txBody>
          <a:bodyPr/>
          <a:lstStyle/>
          <a:p>
            <a:pPr>
              <a:defRPr/>
            </a:pPr>
            <a:endParaRPr lang="en-GB" dirty="0"/>
          </a:p>
        </p:txBody>
      </p:sp>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566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t="1346" r="2182"/>
          <a:stretch>
            <a:fillRect/>
          </a:stretch>
        </p:blipFill>
        <p:spPr bwMode="auto">
          <a:xfrm>
            <a:off x="1987550" y="0"/>
            <a:ext cx="7156450" cy="6896100"/>
          </a:xfrm>
          <a:prstGeom prst="rect">
            <a:avLst/>
          </a:prstGeom>
          <a:noFill/>
          <a:ln w="9525">
            <a:noFill/>
            <a:miter lim="800000"/>
            <a:headEnd/>
            <a:tailEnd/>
          </a:ln>
        </p:spPr>
      </p:pic>
      <p:sp>
        <p:nvSpPr>
          <p:cNvPr id="5" name="Right Triangle 12"/>
          <p:cNvSpPr>
            <a:spLocks/>
          </p:cNvSpPr>
          <p:nvPr userDrawn="1"/>
        </p:nvSpPr>
        <p:spPr>
          <a:xfrm flipH="1">
            <a:off x="5851525"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10" name="AutoShape 2" descr="data:image/jpg;base64,/9j/4AAQSkZJRgABAQAAAQABAAD/2wBDAAkGBwgHBgkIBwgKCgkLDRYPDQwMDRsUFRAWIB0iIiAdHx8kKDQsJCYxJx8fLT0tMTU3Ojo6Iys/RD84QzQ5Ojf/2wBDAQoKCg0MDRoPDxo3JR8lNzc3Nzc3Nzc3Nzc3Nzc3Nzc3Nzc3Nzc3Nzc3Nzc3Nzc3Nzc3Nzc3Nzc3Nzc3Nzc3Nzf/wAARCAChAHkDASIAAhEBAxEB/8QAGwAAAgMBAQEAAAAAAAAAAAAAAwQCBQYBAAf/xAA+EAACAQMCAwUFBQUIAwEAAAABAgMABBEFIRIxQRMiUWFxBhSBkaEjMlKxwRUzQuHwBzRDU2JyktFUc/E1/8QAGAEBAQEBAQAAAAAAAAAAAAAAAgABAwT/xAAfEQACAgMAAwEBAAAAAAAAAAAAAQIRAyExEkFREyL/2gAMAwEAAhEDEQA/APn3CfAbipBD1J+FE4eeAK7wk+NeY6AguPrtXOD+s0bHWuBdsYqIAU+NcK0Zh5fKuFfI1EAKV4LRiMDflUQMGoiKpjoKlw1MA9KmkZYkY5eVRAwhHL51MJ0H5UykIo6RAHYVjZCSREnCqcUT3Z+Ek47oyKsFTNSePET/AO0/lRs2hEWqcPeGSRyGwrnu0X+WKsDH3R6UPs62yK7h5+ddKjBxXU3APLyqQx0pGEcb5GwrmKJw+XlXOe49dqw07b23bswLrGi7s7chVvappVsMm3E5wB2km+TjoOX/AMqkSWUTrCoJRhy6qfH6VoNL061lQGYM3CcjfA+lZOoq2zYRlN0g8kWk3sZ+yiVSuQYl4W6/9Vnb6wNoynPHE47r/ofA1rns0EJ93gVQOoqsksrzV7ma1i7PhWPiUhMCPh8h1owkpcNnCUOmdXHSixL3j8K5f2U+nXj21xgOmD3TsQRkGpWpyT8KdgGUWjKu/LpXEG1GVd/hQbEdRKlKv2Mn+0/lRI1qUo+xk/2msIG6YFC4fKnJV2oHDVZFLGmQBzxz+NTCj+Hl4AURRjGD9K8VJ6Z+lOzAfD4Dccx51zHzowG3D0HQVwjORjPjiqyFmicdpNGveVRxb9CcZ/IfGm7K/wBQtzEVgmljc7DgwD022pjRkDapECobKuoBHXhJrWrMggVSHGE6DYH0NN4/NFHJ4GU1mHWxqJg92nVBgrwEkEEc8gU5aS3uhRtNIeK4vPslDggBRux9eQHxrWPqMZiQxwTSZAywI2+HjVB7WTCZLCYB+67g8a48CPyNH8vHZry+ejPa8ZpdQ7S5UiRo13xzAGKUgHCx+FNXt4LtYlCFeDO5Oc5oUI3PwoyezFweiXKg0yq1CH7o9KOoos06i1KRfsn8xUlqTj7M/D86JpyVedA4aclG1L7VqZFPjY9K6V3PM713qOmT869gbbHYnmeVIw5gY2zjpioMM8um48/OifH4gVHHRRt4CoiMckkEqSocOjZWrnTtYWRuzyvEP8NxzHkaqGThU8YPp4+tVphc3HalsEjB2512ha2gSpm9e64Avu4VM7ksdlqt1TU4+zaEoblpANm5k+PkKoIWuiOE3UvAPoPWrfTLRpnWRgVXOSzDLGnLgUlYGHQbqe3LxNH23MRMcZ+PKhHS9RtXPvVlIF5cad5fmK2EKC3h49gxxnyFMPeLHDK6EFkkCBT4nH/dedrehoxzccK99GXu5AIxtRkfvIp/iGfpWju7W2u7R1lV2dyQGX7xPLbyrM6gqaZdJHduqMASjE4DDlRehJjaipP+7PqPzFKw31q4GLmH/mKM9xAUGJ4t3UDvjxFA0PIdqXo8hBGQc+lArURUZGM7kEV4435DYV71HMeNc4jzz0pGEs/eI+flR4gqKGYd8jauw2F5cJ2tvazyqSACkZIbflsKv9X9jb7SNEOpXdxAOBsGDJ4xxNgDPInJ5eFdIL6GRmZ1LFsddqYtbAN3juPDxqZjzwf6sVZRo0ZypCjHWujYaAQ6YpPE+cLvgnb5VZWSBiMbAjKjy6Us87XJES4CkgE9T409E4jcgDyFFsg87HgCg82H5iqmBxKVC8X73ibO5OMk/lVm+WAxuc4FOWXsyI4GWeVi0hy3AMY8gefxo2l02m+BYxFFB2xOV4cgnoKoNejsPaHTZLeBszr34naNhg+uOR5Von0dVCCG5lUoDhZMbnpkgD8qrr+6ljuzadkESMFndhxZHTyAO5yelSqXCdo+SSW8sEpjlQq6nDDwo8SBgMgA8q13tlDZ3dot/AvDPkBivJgfH0NZOHI5fDNGxHHQjqeXIUPs/wDVJ8zTbNsMZ+FC4z+BvlTRhaqTgHw51sP7NtHstY1eddQjMq28IcR57rnix3vEb8qxwI8ScdAK1v8AZvrA0z2h7Blyl0nZs/D+7xvknoM0F0R9dg974TGIo7eNNkA8PIDlS2o3VhFayw6peQFHUq6uBjHmDmkdR1LSbaXjv9SnJ/ygT+gzVRqes2CwdraaB20UeSLi8UIi+feyanL4JL6YTXLWws9RhTSb+S8thGG4pFwVPhkDf1rj3CuoByT4KD+ZpjVdbfW5YVdYglurBREgVRk9DzI2H1pKEBp+FQc+PQVRkwSS9DlioM3FjHCvKmCeGRdgfWo2i/auB+D9aZsYfeLsfhTvEelMJf6RZBcTSgcfQY+7/OrjptVXp7sbcEk56/WmBcnJXOSOdBxOnETuULKcYDV869uL0FI0dnV4n4ZEBxxKeWfjn51ujeMgcvg4zWI/tBitbvT0vcmO4U9m2P41Pj6bUYpqaZSqjOLeRvaSW5dnBUlA31FIRRllBCncnGelLR2932S3HZMUUZ57sPSuQ3MryZHHEo/w2XvN/KlPugRGWVsEgZH50Lg9fnTUknBGjSLxMwyAPXlQ+Nv/ABH+tBTFQ4q4BPlgY6VY6PqC6ffJJg8QcNj8Q/r9K9ZnTigd5RxujER9meIHGfxYI658uVXelaXoN1CZXWWcCQ8P22SBgc+E/r4V0j3YJSSQ8/tLP2jtpjq0DAhOJAWiOeh8PDyqp1rUIdY0i6t9Rui1zBH2gnkYsQ+SOEdMY29c1cSW+g2WAdOhj2xmUHPh1Oa7a32nOhGm2UEy5APYRqB/11o+CUrsz9tcMn7Ho17ZJKN/shnzIyP0rRWVg5Jbs359ENXaMIhwxiKMc+FVx9BXDeqpw8oz603Hdo5/qViWlwJWKxOAVxkjFN6RA9vLIJARhOZ60SW5VlyrqT03pOxugbiVS4buZZgfP+dVMUMlySLXS5swP5Ow+tNIw45Wz15VnoL73a3LHBBLNz86LaaxHJbGWZljD5YZPTpWNM7toNd3IWOds/cyD8s1ifbTUYhHbWuGdweNwOQGNs1PVfai3mgeDTW94uJZjhQDgL4n5U1b6ZDfRr72vaTndpEGKlBtbOUssYsyCX8DrwNK6eRJFMw9kzAoySDPLNWt/wCx0w1BLi3VZrfgIKYw4Pp1+FVc+iwhiq8UbA4I5EGuUsK9MccljE4WKFBDI24ySMHfw8aV95uP8x6A9jeRD7KcsPPehcOof6P+NZ+cvTH5ItrCWIpM1xIEeYdyMq6gA+DYIwdxuatLHUlMEUcFvamSTdiruduQIXKnmDyyPACqSO5kuIVsreSUwo3aGOHukjqcAbnbc+Apjs7OE27XE8vHJkNDPcMW9QNtvWvQ42c7RbzOiueOMkYx3oyq49JHA+dD/ahRBFbQDgG/3oQD8FzR9PGiXE/Da215MQoOLe1jUrvyJC8Xj16VdWekwiUtP7O38gCkhpZM46/ioKDJtUVtlqqiMLdXWD0jgh42+gx/XSrGPUYbl1VdLvGQnd3h4QPmaYbVdJszG0ektiQbMQqkeI3OR8ap9U1S4i9opIoJfsi6L2QwRGSoyvruD8a6JUtM4SjfUXEtrbHOIkzjbu1m9a1ZrVnstMAa5cYITkn86bvtSunu5LOyMYZgQXI3TlyHTx3pLToRY3bW8ywTySjiV1IySOYIzUm/YVGtoqBa6p7kkEl1OAFweFRkeWa8NLvLxFhmuLh4hsQ7YyPDY1rNTjW3sp7hUHEqHAIHOkYbWOfTo17C7kmZMiRC47+OeTgDf4V0818D/TV2ZS9tZNA1O1kjBFu4HHjcHfvCvodgVVMArnxPXzpLVtLN9owjnHFPGqtkcywG/wA9/nXtDuIZdPELMOK3woLHfh6H9KDlZrVqy+RuhYnFLX9jBeLiVe90cfeFdgzwZU5881NnYdPrQaJOjI6pp8tgpkYdrFnHEnP1I6VXdrD+CT/j/Otrc8L8QfdSOR5VWfsvT/8AxYv+NGjssn01Vp7Bez0SIJLFJnUbvIWyfgDira29ndFt42hh0u0CNjiBiBG3rT4BGxO9TAx1NdDoCstOs7FSllawW6k5IijC5+VHnx2beldGOtCvGC2rnwFY9Ij4zq0d1H7VXiGKNo5LjPAdyVOG6b75+uKZtCtx7SRKoyImAJIxkopGfoBWp1nS4u2/bAkKSQoVZejjB+u9ZP2XDK89xICX7IuSfxO2f0rnjlYcmkaKKwtZGMrQRsTnYqCMcqS1zTo1tPebGGOO5gIZSigZHhVtEOBFXwFdbBUgjIOxrpw8qZR3eoxahog4ZFVpcKQTvnny+FXVsFSCJeE5VAPpWD1SOGy1N4JRxQmUOrdEbn/XzrcRSF40dGUqVBHSoc1SQwzbYIrPTIdP1FIljHYXJOCF5MSMA+hx86ujKynvAYoUyx3BVXAJRg674wRvW0FSo6JVi4Qx7vLnRuNcZBGDyNAc7clPr0pS4k7GPtOLIHJcfePQAVrVhTC3syRqGkkwGPCNuZPQDqaT4ZPwP8/51C1tpjM13fHiuGGFUfdjHgP1PWmuLzNZRnnWkboXgHNvrUhej/MHpVMtwuchAPWjJPnoPnXWj12WvvgP8Z+VAvbovDw5OCcUushP8I+tBvbiGCLjmZUHQk9aE1o1PZT+1952OjGMfel2x/Xwqh0BR9oo5Hh+lC9qNRXUZ40gyYoSAX5BjzwPlUtCRgGk3AIxXnxKg5naL9Gyo6V4vsRufOhFh0riu1dmzzozdzpv7V1rUI3JVUQYP+rG1WXs9LNHaNaXQZZbduE8XUHkaejijieR0UBpG4nPiaIfHnmsE5eiRkB61wlccR3FRLKvQelLXVykCg4LSNska82NIBKdo4YOKWRY0A++5x/9ocMfaOk8hbAX7NSMYHj60ra6YGufe7v7a5PIfwp5KKsSj/gb5GoEn8IytkUvxUSYOoyVbHpSfbL4j51UE0Ef3jR0516vV1PcM1U+0n90j/3CvV6jLhGTl/cP/wC8fk1X2m/3JPSvV6vPjDm9DC9akOVer1JHI8eVcHIV6vVoWDf7w9aQX/8AYb/0frXq9SMlwck+4aAOVer1RyFbv7hqur1epISP/9k="/>
          <p:cNvSpPr>
            <a:spLocks noChangeAspect="1" noChangeArrowheads="1"/>
          </p:cNvSpPr>
          <p:nvPr userDrawn="1"/>
        </p:nvSpPr>
        <p:spPr bwMode="auto">
          <a:xfrm>
            <a:off x="77788" y="-657225"/>
            <a:ext cx="1019175" cy="1362075"/>
          </a:xfrm>
          <a:prstGeom prst="rect">
            <a:avLst/>
          </a:prstGeom>
          <a:noFill/>
          <a:extLst/>
        </p:spPr>
        <p:txBody>
          <a:bodyPr/>
          <a:lstStyle/>
          <a:p>
            <a:pPr>
              <a:defRPr/>
            </a:pPr>
            <a:endParaRPr lang="en-GB" dirty="0"/>
          </a:p>
        </p:txBody>
      </p:sp>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7941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r="13281" b="1369"/>
          <a:stretch>
            <a:fillRect/>
          </a:stretch>
        </p:blipFill>
        <p:spPr bwMode="auto">
          <a:xfrm>
            <a:off x="1941513" y="0"/>
            <a:ext cx="7202487" cy="6858000"/>
          </a:xfrm>
          <a:prstGeom prst="rect">
            <a:avLst/>
          </a:prstGeom>
          <a:noFill/>
          <a:ln w="9525">
            <a:noFill/>
            <a:miter lim="800000"/>
            <a:headEnd/>
            <a:tailEnd/>
          </a:ln>
        </p:spPr>
      </p:pic>
      <p:sp>
        <p:nvSpPr>
          <p:cNvPr id="5" name="Right Triangle 12"/>
          <p:cNvSpPr>
            <a:spLocks/>
          </p:cNvSpPr>
          <p:nvPr userDrawn="1"/>
        </p:nvSpPr>
        <p:spPr>
          <a:xfrm flipH="1">
            <a:off x="5851525"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10" name="AutoShape 2" descr="data:image/jpg;base64,/9j/4AAQSkZJRgABAQAAAQABAAD/2wBDAAkGBwgHBgkIBwgKCgkLDRYPDQwMDRsUFRAWIB0iIiAdHx8kKDQsJCYxJx8fLT0tMTU3Ojo6Iys/RD84QzQ5Ojf/2wBDAQoKCg0MDRoPDxo3JR8lNzc3Nzc3Nzc3Nzc3Nzc3Nzc3Nzc3Nzc3Nzc3Nzc3Nzc3Nzc3Nzc3Nzc3Nzc3Nzc3Nzf/wAARCAChAHkDASIAAhEBAxEB/8QAGwAAAgMBAQEAAAAAAAAAAAAAAwQCBQYBAAf/xAA+EAACAQMCAwUFBQUIAwEAAAABAgMABBEFIRIxQRMiUWFxBhSBkaEjMlKxwRUzQuHwBzRDU2JyktFUc/E1/8QAGAEBAQEBAQAAAAAAAAAAAAAAAgABAwT/xAAfEQACAgMAAwEBAAAAAAAAAAAAAQIRAyExEkFREyL/2gAMAwEAAhEDEQA/APn3CfAbipBD1J+FE4eeAK7wk+NeY6AguPrtXOD+s0bHWuBdsYqIAU+NcK0Zh5fKuFfI1EAKV4LRiMDflUQMGoiKpjoKlw1MA9KmkZYkY5eVRAwhHL51MJ0H5UykIo6RAHYVjZCSREnCqcUT3Z+Ek47oyKsFTNSePET/AO0/lRs2hEWqcPeGSRyGwrnu0X+WKsDH3R6UPs62yK7h5+ddKjBxXU3APLyqQx0pGEcb5GwrmKJw+XlXOe49dqw07b23bswLrGi7s7chVvappVsMm3E5wB2km+TjoOX/AMqkSWUTrCoJRhy6qfH6VoNL061lQGYM3CcjfA+lZOoq2zYRlN0g8kWk3sZ+yiVSuQYl4W6/9Vnb6wNoynPHE47r/ofA1rns0EJ93gVQOoqsksrzV7ma1i7PhWPiUhMCPh8h1owkpcNnCUOmdXHSixL3j8K5f2U+nXj21xgOmD3TsQRkGpWpyT8KdgGUWjKu/LpXEG1GVd/hQbEdRKlKv2Mn+0/lRI1qUo+xk/2msIG6YFC4fKnJV2oHDVZFLGmQBzxz+NTCj+Hl4AURRjGD9K8VJ6Z+lOzAfD4Dccx51zHzowG3D0HQVwjORjPjiqyFmicdpNGveVRxb9CcZ/IfGm7K/wBQtzEVgmljc7DgwD022pjRkDapECobKuoBHXhJrWrMggVSHGE6DYH0NN4/NFHJ4GU1mHWxqJg92nVBgrwEkEEc8gU5aS3uhRtNIeK4vPslDggBRux9eQHxrWPqMZiQxwTSZAywI2+HjVB7WTCZLCYB+67g8a48CPyNH8vHZry+ejPa8ZpdQ7S5UiRo13xzAGKUgHCx+FNXt4LtYlCFeDO5Oc5oUI3PwoyezFweiXKg0yq1CH7o9KOoos06i1KRfsn8xUlqTj7M/D86JpyVedA4aclG1L7VqZFPjY9K6V3PM713qOmT869gbbHYnmeVIw5gY2zjpioMM8um48/OifH4gVHHRRt4CoiMckkEqSocOjZWrnTtYWRuzyvEP8NxzHkaqGThU8YPp4+tVphc3HalsEjB2512ha2gSpm9e64Avu4VM7ksdlqt1TU4+zaEoblpANm5k+PkKoIWuiOE3UvAPoPWrfTLRpnWRgVXOSzDLGnLgUlYGHQbqe3LxNH23MRMcZ+PKhHS9RtXPvVlIF5cad5fmK2EKC3h49gxxnyFMPeLHDK6EFkkCBT4nH/dedrehoxzccK99GXu5AIxtRkfvIp/iGfpWju7W2u7R1lV2dyQGX7xPLbyrM6gqaZdJHduqMASjE4DDlRehJjaipP+7PqPzFKw31q4GLmH/mKM9xAUGJ4t3UDvjxFA0PIdqXo8hBGQc+lArURUZGM7kEV4435DYV71HMeNc4jzz0pGEs/eI+flR4gqKGYd8jauw2F5cJ2tvazyqSACkZIbflsKv9X9jb7SNEOpXdxAOBsGDJ4xxNgDPInJ5eFdIL6GRmZ1LFsddqYtbAN3juPDxqZjzwf6sVZRo0ZypCjHWujYaAQ6YpPE+cLvgnb5VZWSBiMbAjKjy6Us87XJES4CkgE9T409E4jcgDyFFsg87HgCg82H5iqmBxKVC8X73ibO5OMk/lVm+WAxuc4FOWXsyI4GWeVi0hy3AMY8gefxo2l02m+BYxFFB2xOV4cgnoKoNejsPaHTZLeBszr34naNhg+uOR5Von0dVCCG5lUoDhZMbnpkgD8qrr+6ljuzadkESMFndhxZHTyAO5yelSqXCdo+SSW8sEpjlQq6nDDwo8SBgMgA8q13tlDZ3dot/AvDPkBivJgfH0NZOHI5fDNGxHHQjqeXIUPs/wDVJ8zTbNsMZ+FC4z+BvlTRhaqTgHw51sP7NtHstY1eddQjMq28IcR57rnix3vEb8qxwI8ScdAK1v8AZvrA0z2h7Blyl0nZs/D+7xvknoM0F0R9dg974TGIo7eNNkA8PIDlS2o3VhFayw6peQFHUq6uBjHmDmkdR1LSbaXjv9SnJ/ygT+gzVRqes2CwdraaB20UeSLi8UIi+feyanL4JL6YTXLWws9RhTSb+S8thGG4pFwVPhkDf1rj3CuoByT4KD+ZpjVdbfW5YVdYglurBREgVRk9DzI2H1pKEBp+FQc+PQVRkwSS9DlioM3FjHCvKmCeGRdgfWo2i/auB+D9aZsYfeLsfhTvEelMJf6RZBcTSgcfQY+7/OrjptVXp7sbcEk56/WmBcnJXOSOdBxOnETuULKcYDV869uL0FI0dnV4n4ZEBxxKeWfjn51ujeMgcvg4zWI/tBitbvT0vcmO4U9m2P41Pj6bUYpqaZSqjOLeRvaSW5dnBUlA31FIRRllBCncnGelLR2932S3HZMUUZ57sPSuQ3MryZHHEo/w2XvN/KlPugRGWVsEgZH50Lg9fnTUknBGjSLxMwyAPXlQ+Nv/ABH+tBTFQ4q4BPlgY6VY6PqC6ffJJg8QcNj8Q/r9K9ZnTigd5RxujER9meIHGfxYI658uVXelaXoN1CZXWWcCQ8P22SBgc+E/r4V0j3YJSSQ8/tLP2jtpjq0DAhOJAWiOeh8PDyqp1rUIdY0i6t9Rui1zBH2gnkYsQ+SOEdMY29c1cSW+g2WAdOhj2xmUHPh1Oa7a32nOhGm2UEy5APYRqB/11o+CUrsz9tcMn7Ho17ZJKN/shnzIyP0rRWVg5Jbs359ENXaMIhwxiKMc+FVx9BXDeqpw8oz603Hdo5/qViWlwJWKxOAVxkjFN6RA9vLIJARhOZ60SW5VlyrqT03pOxugbiVS4buZZgfP+dVMUMlySLXS5swP5Ow+tNIw45Wz15VnoL73a3LHBBLNz86LaaxHJbGWZljD5YZPTpWNM7toNd3IWOds/cyD8s1ifbTUYhHbWuGdweNwOQGNs1PVfai3mgeDTW94uJZjhQDgL4n5U1b6ZDfRr72vaTndpEGKlBtbOUssYsyCX8DrwNK6eRJFMw9kzAoySDPLNWt/wCx0w1BLi3VZrfgIKYw4Pp1+FVc+iwhiq8UbA4I5EGuUsK9MccljE4WKFBDI24ySMHfw8aV95uP8x6A9jeRD7KcsPPehcOof6P+NZ+cvTH5ItrCWIpM1xIEeYdyMq6gA+DYIwdxuatLHUlMEUcFvamSTdiruduQIXKnmDyyPACqSO5kuIVsreSUwo3aGOHukjqcAbnbc+Apjs7OE27XE8vHJkNDPcMW9QNtvWvQ42c7RbzOiueOMkYx3oyq49JHA+dD/ahRBFbQDgG/3oQD8FzR9PGiXE/Da215MQoOLe1jUrvyJC8Xj16VdWekwiUtP7O38gCkhpZM46/ioKDJtUVtlqqiMLdXWD0jgh42+gx/XSrGPUYbl1VdLvGQnd3h4QPmaYbVdJszG0ektiQbMQqkeI3OR8ap9U1S4i9opIoJfsi6L2QwRGSoyvruD8a6JUtM4SjfUXEtrbHOIkzjbu1m9a1ZrVnstMAa5cYITkn86bvtSunu5LOyMYZgQXI3TlyHTx3pLToRY3bW8ywTySjiV1IySOYIzUm/YVGtoqBa6p7kkEl1OAFweFRkeWa8NLvLxFhmuLh4hsQ7YyPDY1rNTjW3sp7hUHEqHAIHOkYbWOfTo17C7kmZMiRC47+OeTgDf4V0818D/TV2ZS9tZNA1O1kjBFu4HHjcHfvCvodgVVMArnxPXzpLVtLN9owjnHFPGqtkcywG/wA9/nXtDuIZdPELMOK3woLHfh6H9KDlZrVqy+RuhYnFLX9jBeLiVe90cfeFdgzwZU5881NnYdPrQaJOjI6pp8tgpkYdrFnHEnP1I6VXdrD+CT/j/Otrc8L8QfdSOR5VWfsvT/8AxYv+NGjssn01Vp7Bez0SIJLFJnUbvIWyfgDira29ndFt42hh0u0CNjiBiBG3rT4BGxO9TAx1NdDoCstOs7FSllawW6k5IijC5+VHnx2beldGOtCvGC2rnwFY9Ij4zq0d1H7VXiGKNo5LjPAdyVOG6b75+uKZtCtx7SRKoyImAJIxkopGfoBWp1nS4u2/bAkKSQoVZejjB+u9ZP2XDK89xICX7IuSfxO2f0rnjlYcmkaKKwtZGMrQRsTnYqCMcqS1zTo1tPebGGOO5gIZSigZHhVtEOBFXwFdbBUgjIOxrpw8qZR3eoxahog4ZFVpcKQTvnny+FXVsFSCJeE5VAPpWD1SOGy1N4JRxQmUOrdEbn/XzrcRSF40dGUqVBHSoc1SQwzbYIrPTIdP1FIljHYXJOCF5MSMA+hx86ujKynvAYoUyx3BVXAJRg674wRvW0FSo6JVi4Qx7vLnRuNcZBGDyNAc7clPr0pS4k7GPtOLIHJcfePQAVrVhTC3syRqGkkwGPCNuZPQDqaT4ZPwP8/51C1tpjM13fHiuGGFUfdjHgP1PWmuLzNZRnnWkboXgHNvrUhej/MHpVMtwuchAPWjJPnoPnXWj12WvvgP8Z+VAvbovDw5OCcUushP8I+tBvbiGCLjmZUHQk9aE1o1PZT+1952OjGMfel2x/Xwqh0BR9oo5Hh+lC9qNRXUZ40gyYoSAX5BjzwPlUtCRgGk3AIxXnxKg5naL9Gyo6V4vsRufOhFh0riu1dmzzozdzpv7V1rUI3JVUQYP+rG1WXs9LNHaNaXQZZbduE8XUHkaejijieR0UBpG4nPiaIfHnmsE5eiRkB61wlccR3FRLKvQelLXVykCg4LSNska82NIBKdo4YOKWRY0A++5x/9ocMfaOk8hbAX7NSMYHj60ra6YGufe7v7a5PIfwp5KKsSj/gb5GoEn8IytkUvxUSYOoyVbHpSfbL4j51UE0Ef3jR0516vV1PcM1U+0n90j/3CvV6jLhGTl/cP/wC8fk1X2m/3JPSvV6vPjDm9DC9akOVer1JHI8eVcHIV6vVoWDf7w9aQX/8AYb/0frXq9SMlwck+4aAOVer1RyFbv7hqur1epISP/9k="/>
          <p:cNvSpPr>
            <a:spLocks noChangeAspect="1" noChangeArrowheads="1"/>
          </p:cNvSpPr>
          <p:nvPr userDrawn="1"/>
        </p:nvSpPr>
        <p:spPr bwMode="auto">
          <a:xfrm>
            <a:off x="77788" y="-657225"/>
            <a:ext cx="1019175" cy="1362075"/>
          </a:xfrm>
          <a:prstGeom prst="rect">
            <a:avLst/>
          </a:prstGeom>
          <a:noFill/>
          <a:extLst/>
        </p:spPr>
        <p:txBody>
          <a:bodyPr/>
          <a:lstStyle/>
          <a:p>
            <a:pPr>
              <a:defRPr/>
            </a:pPr>
            <a:endParaRPr lang="en-GB" dirty="0"/>
          </a:p>
        </p:txBody>
      </p:sp>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8245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393950" y="-12700"/>
            <a:ext cx="6751638" cy="6884988"/>
          </a:xfrm>
          <a:prstGeom prst="rect">
            <a:avLst/>
          </a:prstGeom>
          <a:noFill/>
          <a:ln w="9525">
            <a:noFill/>
            <a:miter lim="800000"/>
            <a:headEnd/>
            <a:tailEnd/>
          </a:ln>
        </p:spPr>
      </p:pic>
      <p:sp>
        <p:nvSpPr>
          <p:cNvPr id="5" name="Right Triangle 12"/>
          <p:cNvSpPr>
            <a:spLocks/>
          </p:cNvSpPr>
          <p:nvPr userDrawn="1"/>
        </p:nvSpPr>
        <p:spPr>
          <a:xfrm flipH="1">
            <a:off x="5851525"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10" name="AutoShape 2" descr="data:image/jpg;base64,/9j/4AAQSkZJRgABAQAAAQABAAD/2wBDAAkGBwgHBgkIBwgKCgkLDRYPDQwMDRsUFRAWIB0iIiAdHx8kKDQsJCYxJx8fLT0tMTU3Ojo6Iys/RD84QzQ5Ojf/2wBDAQoKCg0MDRoPDxo3JR8lNzc3Nzc3Nzc3Nzc3Nzc3Nzc3Nzc3Nzc3Nzc3Nzc3Nzc3Nzc3Nzc3Nzc3Nzc3Nzc3Nzf/wAARCAChAHkDASIAAhEBAxEB/8QAGwAAAgMBAQEAAAAAAAAAAAAAAwQCBQYBAAf/xAA+EAACAQMCAwUFBQUIAwEAAAABAgMABBEFIRIxQRMiUWFxBhSBkaEjMlKxwRUzQuHwBzRDU2JyktFUc/E1/8QAGAEBAQEBAQAAAAAAAAAAAAAAAgABAwT/xAAfEQACAgMAAwEBAAAAAAAAAAAAAQIRAyExEkFREyL/2gAMAwEAAhEDEQA/APn3CfAbipBD1J+FE4eeAK7wk+NeY6AguPrtXOD+s0bHWuBdsYqIAU+NcK0Zh5fKuFfI1EAKV4LRiMDflUQMGoiKpjoKlw1MA9KmkZYkY5eVRAwhHL51MJ0H5UykIo6RAHYVjZCSREnCqcUT3Z+Ek47oyKsFTNSePET/AO0/lRs2hEWqcPeGSRyGwrnu0X+WKsDH3R6UPs62yK7h5+ddKjBxXU3APLyqQx0pGEcb5GwrmKJw+XlXOe49dqw07b23bswLrGi7s7chVvappVsMm3E5wB2km+TjoOX/AMqkSWUTrCoJRhy6qfH6VoNL061lQGYM3CcjfA+lZOoq2zYRlN0g8kWk3sZ+yiVSuQYl4W6/9Vnb6wNoynPHE47r/ofA1rns0EJ93gVQOoqsksrzV7ma1i7PhWPiUhMCPh8h1owkpcNnCUOmdXHSixL3j8K5f2U+nXj21xgOmD3TsQRkGpWpyT8KdgGUWjKu/LpXEG1GVd/hQbEdRKlKv2Mn+0/lRI1qUo+xk/2msIG6YFC4fKnJV2oHDVZFLGmQBzxz+NTCj+Hl4AURRjGD9K8VJ6Z+lOzAfD4Dccx51zHzowG3D0HQVwjORjPjiqyFmicdpNGveVRxb9CcZ/IfGm7K/wBQtzEVgmljc7DgwD022pjRkDapECobKuoBHXhJrWrMggVSHGE6DYH0NN4/NFHJ4GU1mHWxqJg92nVBgrwEkEEc8gU5aS3uhRtNIeK4vPslDggBRux9eQHxrWPqMZiQxwTSZAywI2+HjVB7WTCZLCYB+67g8a48CPyNH8vHZry+ejPa8ZpdQ7S5UiRo13xzAGKUgHCx+FNXt4LtYlCFeDO5Oc5oUI3PwoyezFweiXKg0yq1CH7o9KOoos06i1KRfsn8xUlqTj7M/D86JpyVedA4aclG1L7VqZFPjY9K6V3PM713qOmT869gbbHYnmeVIw5gY2zjpioMM8um48/OifH4gVHHRRt4CoiMckkEqSocOjZWrnTtYWRuzyvEP8NxzHkaqGThU8YPp4+tVphc3HalsEjB2512ha2gSpm9e64Avu4VM7ksdlqt1TU4+zaEoblpANm5k+PkKoIWuiOE3UvAPoPWrfTLRpnWRgVXOSzDLGnLgUlYGHQbqe3LxNH23MRMcZ+PKhHS9RtXPvVlIF5cad5fmK2EKC3h49gxxnyFMPeLHDK6EFkkCBT4nH/dedrehoxzccK99GXu5AIxtRkfvIp/iGfpWju7W2u7R1lV2dyQGX7xPLbyrM6gqaZdJHduqMASjE4DDlRehJjaipP+7PqPzFKw31q4GLmH/mKM9xAUGJ4t3UDvjxFA0PIdqXo8hBGQc+lArURUZGM7kEV4435DYV71HMeNc4jzz0pGEs/eI+flR4gqKGYd8jauw2F5cJ2tvazyqSACkZIbflsKv9X9jb7SNEOpXdxAOBsGDJ4xxNgDPInJ5eFdIL6GRmZ1LFsddqYtbAN3juPDxqZjzwf6sVZRo0ZypCjHWujYaAQ6YpPE+cLvgnb5VZWSBiMbAjKjy6Us87XJES4CkgE9T409E4jcgDyFFsg87HgCg82H5iqmBxKVC8X73ibO5OMk/lVm+WAxuc4FOWXsyI4GWeVi0hy3AMY8gefxo2l02m+BYxFFB2xOV4cgnoKoNejsPaHTZLeBszr34naNhg+uOR5Von0dVCCG5lUoDhZMbnpkgD8qrr+6ljuzadkESMFndhxZHTyAO5yelSqXCdo+SSW8sEpjlQq6nDDwo8SBgMgA8q13tlDZ3dot/AvDPkBivJgfH0NZOHI5fDNGxHHQjqeXIUPs/wDVJ8zTbNsMZ+FC4z+BvlTRhaqTgHw51sP7NtHstY1eddQjMq28IcR57rnix3vEb8qxwI8ScdAK1v8AZvrA0z2h7Blyl0nZs/D+7xvknoM0F0R9dg974TGIo7eNNkA8PIDlS2o3VhFayw6peQFHUq6uBjHmDmkdR1LSbaXjv9SnJ/ygT+gzVRqes2CwdraaB20UeSLi8UIi+feyanL4JL6YTXLWws9RhTSb+S8thGG4pFwVPhkDf1rj3CuoByT4KD+ZpjVdbfW5YVdYglurBREgVRk9DzI2H1pKEBp+FQc+PQVRkwSS9DlioM3FjHCvKmCeGRdgfWo2i/auB+D9aZsYfeLsfhTvEelMJf6RZBcTSgcfQY+7/OrjptVXp7sbcEk56/WmBcnJXOSOdBxOnETuULKcYDV869uL0FI0dnV4n4ZEBxxKeWfjn51ujeMgcvg4zWI/tBitbvT0vcmO4U9m2P41Pj6bUYpqaZSqjOLeRvaSW5dnBUlA31FIRRllBCncnGelLR2932S3HZMUUZ57sPSuQ3MryZHHEo/w2XvN/KlPugRGWVsEgZH50Lg9fnTUknBGjSLxMwyAPXlQ+Nv/ABH+tBTFQ4q4BPlgY6VY6PqC6ffJJg8QcNj8Q/r9K9ZnTigd5RxujER9meIHGfxYI658uVXelaXoN1CZXWWcCQ8P22SBgc+E/r4V0j3YJSSQ8/tLP2jtpjq0DAhOJAWiOeh8PDyqp1rUIdY0i6t9Rui1zBH2gnkYsQ+SOEdMY29c1cSW+g2WAdOhj2xmUHPh1Oa7a32nOhGm2UEy5APYRqB/11o+CUrsz9tcMn7Ho17ZJKN/shnzIyP0rRWVg5Jbs359ENXaMIhwxiKMc+FVx9BXDeqpw8oz603Hdo5/qViWlwJWKxOAVxkjFN6RA9vLIJARhOZ60SW5VlyrqT03pOxugbiVS4buZZgfP+dVMUMlySLXS5swP5Ow+tNIw45Wz15VnoL73a3LHBBLNz86LaaxHJbGWZljD5YZPTpWNM7toNd3IWOds/cyD8s1ifbTUYhHbWuGdweNwOQGNs1PVfai3mgeDTW94uJZjhQDgL4n5U1b6ZDfRr72vaTndpEGKlBtbOUssYsyCX8DrwNK6eRJFMw9kzAoySDPLNWt/wCx0w1BLi3VZrfgIKYw4Pp1+FVc+iwhiq8UbA4I5EGuUsK9MccljE4WKFBDI24ySMHfw8aV95uP8x6A9jeRD7KcsPPehcOof6P+NZ+cvTH5ItrCWIpM1xIEeYdyMq6gA+DYIwdxuatLHUlMEUcFvamSTdiruduQIXKnmDyyPACqSO5kuIVsreSUwo3aGOHukjqcAbnbc+Apjs7OE27XE8vHJkNDPcMW9QNtvWvQ42c7RbzOiueOMkYx3oyq49JHA+dD/ahRBFbQDgG/3oQD8FzR9PGiXE/Da215MQoOLe1jUrvyJC8Xj16VdWekwiUtP7O38gCkhpZM46/ioKDJtUVtlqqiMLdXWD0jgh42+gx/XSrGPUYbl1VdLvGQnd3h4QPmaYbVdJszG0ektiQbMQqkeI3OR8ap9U1S4i9opIoJfsi6L2QwRGSoyvruD8a6JUtM4SjfUXEtrbHOIkzjbu1m9a1ZrVnstMAa5cYITkn86bvtSunu5LOyMYZgQXI3TlyHTx3pLToRY3bW8ywTySjiV1IySOYIzUm/YVGtoqBa6p7kkEl1OAFweFRkeWa8NLvLxFhmuLh4hsQ7YyPDY1rNTjW3sp7hUHEqHAIHOkYbWOfTo17C7kmZMiRC47+OeTgDf4V0818D/TV2ZS9tZNA1O1kjBFu4HHjcHfvCvodgVVMArnxPXzpLVtLN9owjnHFPGqtkcywG/wA9/nXtDuIZdPELMOK3woLHfh6H9KDlZrVqy+RuhYnFLX9jBeLiVe90cfeFdgzwZU5881NnYdPrQaJOjI6pp8tgpkYdrFnHEnP1I6VXdrD+CT/j/Otrc8L8QfdSOR5VWfsvT/8AxYv+NGjssn01Vp7Bez0SIJLFJnUbvIWyfgDira29ndFt42hh0u0CNjiBiBG3rT4BGxO9TAx1NdDoCstOs7FSllawW6k5IijC5+VHnx2beldGOtCvGC2rnwFY9Ij4zq0d1H7VXiGKNo5LjPAdyVOG6b75+uKZtCtx7SRKoyImAJIxkopGfoBWp1nS4u2/bAkKSQoVZejjB+u9ZP2XDK89xICX7IuSfxO2f0rnjlYcmkaKKwtZGMrQRsTnYqCMcqS1zTo1tPebGGOO5gIZSigZHhVtEOBFXwFdbBUgjIOxrpw8qZR3eoxahog4ZFVpcKQTvnny+FXVsFSCJeE5VAPpWD1SOGy1N4JRxQmUOrdEbn/XzrcRSF40dGUqVBHSoc1SQwzbYIrPTIdP1FIljHYXJOCF5MSMA+hx86ujKynvAYoUyx3BVXAJRg674wRvW0FSo6JVi4Qx7vLnRuNcZBGDyNAc7clPr0pS4k7GPtOLIHJcfePQAVrVhTC3syRqGkkwGPCNuZPQDqaT4ZPwP8/51C1tpjM13fHiuGGFUfdjHgP1PWmuLzNZRnnWkboXgHNvrUhej/MHpVMtwuchAPWjJPnoPnXWj12WvvgP8Z+VAvbovDw5OCcUushP8I+tBvbiGCLjmZUHQk9aE1o1PZT+1952OjGMfel2x/Xwqh0BR9oo5Hh+lC9qNRXUZ40gyYoSAX5BjzwPlUtCRgGk3AIxXnxKg5naL9Gyo6V4vsRufOhFh0riu1dmzzozdzpv7V1rUI3JVUQYP+rG1WXs9LNHaNaXQZZbduE8XUHkaejijieR0UBpG4nPiaIfHnmsE5eiRkB61wlccR3FRLKvQelLXVykCg4LSNska82NIBKdo4YOKWRY0A++5x/9ocMfaOk8hbAX7NSMYHj60ra6YGufe7v7a5PIfwp5KKsSj/gb5GoEn8IytkUvxUSYOoyVbHpSfbL4j51UE0Ef3jR0516vV1PcM1U+0n90j/3CvV6jLhGTl/cP/wC8fk1X2m/3JPSvV6vPjDm9DC9akOVer1JHI8eVcHIV6vVoWDf7w9aQX/8AYb/0frXq9SMlwck+4aAOVer1RyFbv7hqur1epISP/9k="/>
          <p:cNvSpPr>
            <a:spLocks noChangeAspect="1" noChangeArrowheads="1"/>
          </p:cNvSpPr>
          <p:nvPr userDrawn="1"/>
        </p:nvSpPr>
        <p:spPr bwMode="auto">
          <a:xfrm>
            <a:off x="77788" y="-657225"/>
            <a:ext cx="1019175" cy="1362075"/>
          </a:xfrm>
          <a:prstGeom prst="rect">
            <a:avLst/>
          </a:prstGeom>
          <a:noFill/>
          <a:extLst/>
        </p:spPr>
        <p:txBody>
          <a:bodyPr/>
          <a:lstStyle/>
          <a:p>
            <a:pPr>
              <a:defRPr/>
            </a:pPr>
            <a:endParaRPr lang="en-GB" dirty="0"/>
          </a:p>
        </p:txBody>
      </p:sp>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5610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016125" y="-4763"/>
            <a:ext cx="7142163" cy="6865938"/>
          </a:xfrm>
          <a:prstGeom prst="rect">
            <a:avLst/>
          </a:prstGeom>
          <a:noFill/>
          <a:ln w="9525">
            <a:noFill/>
            <a:miter lim="800000"/>
            <a:headEnd/>
            <a:tailEnd/>
          </a:ln>
        </p:spPr>
      </p:pic>
      <p:sp>
        <p:nvSpPr>
          <p:cNvPr id="5" name="Right Triangle 12"/>
          <p:cNvSpPr>
            <a:spLocks/>
          </p:cNvSpPr>
          <p:nvPr userDrawn="1"/>
        </p:nvSpPr>
        <p:spPr>
          <a:xfrm flipH="1">
            <a:off x="5851525"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10" name="AutoShape 2" descr="data:image/jpg;base64,/9j/4AAQSkZJRgABAQAAAQABAAD/2wBDAAkGBwgHBgkIBwgKCgkLDRYPDQwMDRsUFRAWIB0iIiAdHx8kKDQsJCYxJx8fLT0tMTU3Ojo6Iys/RD84QzQ5Ojf/2wBDAQoKCg0MDRoPDxo3JR8lNzc3Nzc3Nzc3Nzc3Nzc3Nzc3Nzc3Nzc3Nzc3Nzc3Nzc3Nzc3Nzc3Nzc3Nzc3Nzc3Nzf/wAARCAChAHkDASIAAhEBAxEB/8QAGwAAAgMBAQEAAAAAAAAAAAAAAwQCBQYBAAf/xAA+EAACAQMCAwUFBQUIAwEAAAABAgMABBEFIRIxQRMiUWFxBhSBkaEjMlKxwRUzQuHwBzRDU2JyktFUc/E1/8QAGAEBAQEBAQAAAAAAAAAAAAAAAgABAwT/xAAfEQACAgMAAwEBAAAAAAAAAAAAAQIRAyExEkFREyL/2gAMAwEAAhEDEQA/APn3CfAbipBD1J+FE4eeAK7wk+NeY6AguPrtXOD+s0bHWuBdsYqIAU+NcK0Zh5fKuFfI1EAKV4LRiMDflUQMGoiKpjoKlw1MA9KmkZYkY5eVRAwhHL51MJ0H5UykIo6RAHYVjZCSREnCqcUT3Z+Ek47oyKsFTNSePET/AO0/lRs2hEWqcPeGSRyGwrnu0X+WKsDH3R6UPs62yK7h5+ddKjBxXU3APLyqQx0pGEcb5GwrmKJw+XlXOe49dqw07b23bswLrGi7s7chVvappVsMm3E5wB2km+TjoOX/AMqkSWUTrCoJRhy6qfH6VoNL061lQGYM3CcjfA+lZOoq2zYRlN0g8kWk3sZ+yiVSuQYl4W6/9Vnb6wNoynPHE47r/ofA1rns0EJ93gVQOoqsksrzV7ma1i7PhWPiUhMCPh8h1owkpcNnCUOmdXHSixL3j8K5f2U+nXj21xgOmD3TsQRkGpWpyT8KdgGUWjKu/LpXEG1GVd/hQbEdRKlKv2Mn+0/lRI1qUo+xk/2msIG6YFC4fKnJV2oHDVZFLGmQBzxz+NTCj+Hl4AURRjGD9K8VJ6Z+lOzAfD4Dccx51zHzowG3D0HQVwjORjPjiqyFmicdpNGveVRxb9CcZ/IfGm7K/wBQtzEVgmljc7DgwD022pjRkDapECobKuoBHXhJrWrMggVSHGE6DYH0NN4/NFHJ4GU1mHWxqJg92nVBgrwEkEEc8gU5aS3uhRtNIeK4vPslDggBRux9eQHxrWPqMZiQxwTSZAywI2+HjVB7WTCZLCYB+67g8a48CPyNH8vHZry+ejPa8ZpdQ7S5UiRo13xzAGKUgHCx+FNXt4LtYlCFeDO5Oc5oUI3PwoyezFweiXKg0yq1CH7o9KOoos06i1KRfsn8xUlqTj7M/D86JpyVedA4aclG1L7VqZFPjY9K6V3PM713qOmT869gbbHYnmeVIw5gY2zjpioMM8um48/OifH4gVHHRRt4CoiMckkEqSocOjZWrnTtYWRuzyvEP8NxzHkaqGThU8YPp4+tVphc3HalsEjB2512ha2gSpm9e64Avu4VM7ksdlqt1TU4+zaEoblpANm5k+PkKoIWuiOE3UvAPoPWrfTLRpnWRgVXOSzDLGnLgUlYGHQbqe3LxNH23MRMcZ+PKhHS9RtXPvVlIF5cad5fmK2EKC3h49gxxnyFMPeLHDK6EFkkCBT4nH/dedrehoxzccK99GXu5AIxtRkfvIp/iGfpWju7W2u7R1lV2dyQGX7xPLbyrM6gqaZdJHduqMASjE4DDlRehJjaipP+7PqPzFKw31q4GLmH/mKM9xAUGJ4t3UDvjxFA0PIdqXo8hBGQc+lArURUZGM7kEV4435DYV71HMeNc4jzz0pGEs/eI+flR4gqKGYd8jauw2F5cJ2tvazyqSACkZIbflsKv9X9jb7SNEOpXdxAOBsGDJ4xxNgDPInJ5eFdIL6GRmZ1LFsddqYtbAN3juPDxqZjzwf6sVZRo0ZypCjHWujYaAQ6YpPE+cLvgnb5VZWSBiMbAjKjy6Us87XJES4CkgE9T409E4jcgDyFFsg87HgCg82H5iqmBxKVC8X73ibO5OMk/lVm+WAxuc4FOWXsyI4GWeVi0hy3AMY8gefxo2l02m+BYxFFB2xOV4cgnoKoNejsPaHTZLeBszr34naNhg+uOR5Von0dVCCG5lUoDhZMbnpkgD8qrr+6ljuzadkESMFndhxZHTyAO5yelSqXCdo+SSW8sEpjlQq6nDDwo8SBgMgA8q13tlDZ3dot/AvDPkBivJgfH0NZOHI5fDNGxHHQjqeXIUPs/wDVJ8zTbNsMZ+FC4z+BvlTRhaqTgHw51sP7NtHstY1eddQjMq28IcR57rnix3vEb8qxwI8ScdAK1v8AZvrA0z2h7Blyl0nZs/D+7xvknoM0F0R9dg974TGIo7eNNkA8PIDlS2o3VhFayw6peQFHUq6uBjHmDmkdR1LSbaXjv9SnJ/ygT+gzVRqes2CwdraaB20UeSLi8UIi+feyanL4JL6YTXLWws9RhTSb+S8thGG4pFwVPhkDf1rj3CuoByT4KD+ZpjVdbfW5YVdYglurBREgVRk9DzI2H1pKEBp+FQc+PQVRkwSS9DlioM3FjHCvKmCeGRdgfWo2i/auB+D9aZsYfeLsfhTvEelMJf6RZBcTSgcfQY+7/OrjptVXp7sbcEk56/WmBcnJXOSOdBxOnETuULKcYDV869uL0FI0dnV4n4ZEBxxKeWfjn51ujeMgcvg4zWI/tBitbvT0vcmO4U9m2P41Pj6bUYpqaZSqjOLeRvaSW5dnBUlA31FIRRllBCncnGelLR2932S3HZMUUZ57sPSuQ3MryZHHEo/w2XvN/KlPugRGWVsEgZH50Lg9fnTUknBGjSLxMwyAPXlQ+Nv/ABH+tBTFQ4q4BPlgY6VY6PqC6ffJJg8QcNj8Q/r9K9ZnTigd5RxujER9meIHGfxYI658uVXelaXoN1CZXWWcCQ8P22SBgc+E/r4V0j3YJSSQ8/tLP2jtpjq0DAhOJAWiOeh8PDyqp1rUIdY0i6t9Rui1zBH2gnkYsQ+SOEdMY29c1cSW+g2WAdOhj2xmUHPh1Oa7a32nOhGm2UEy5APYRqB/11o+CUrsz9tcMn7Ho17ZJKN/shnzIyP0rRWVg5Jbs359ENXaMIhwxiKMc+FVx9BXDeqpw8oz603Hdo5/qViWlwJWKxOAVxkjFN6RA9vLIJARhOZ60SW5VlyrqT03pOxugbiVS4buZZgfP+dVMUMlySLXS5swP5Ow+tNIw45Wz15VnoL73a3LHBBLNz86LaaxHJbGWZljD5YZPTpWNM7toNd3IWOds/cyD8s1ifbTUYhHbWuGdweNwOQGNs1PVfai3mgeDTW94uJZjhQDgL4n5U1b6ZDfRr72vaTndpEGKlBtbOUssYsyCX8DrwNK6eRJFMw9kzAoySDPLNWt/wCx0w1BLi3VZrfgIKYw4Pp1+FVc+iwhiq8UbA4I5EGuUsK9MccljE4WKFBDI24ySMHfw8aV95uP8x6A9jeRD7KcsPPehcOof6P+NZ+cvTH5ItrCWIpM1xIEeYdyMq6gA+DYIwdxuatLHUlMEUcFvamSTdiruduQIXKnmDyyPACqSO5kuIVsreSUwo3aGOHukjqcAbnbc+Apjs7OE27XE8vHJkNDPcMW9QNtvWvQ42c7RbzOiueOMkYx3oyq49JHA+dD/ahRBFbQDgG/3oQD8FzR9PGiXE/Da215MQoOLe1jUrvyJC8Xj16VdWekwiUtP7O38gCkhpZM46/ioKDJtUVtlqqiMLdXWD0jgh42+gx/XSrGPUYbl1VdLvGQnd3h4QPmaYbVdJszG0ektiQbMQqkeI3OR8ap9U1S4i9opIoJfsi6L2QwRGSoyvruD8a6JUtM4SjfUXEtrbHOIkzjbu1m9a1ZrVnstMAa5cYITkn86bvtSunu5LOyMYZgQXI3TlyHTx3pLToRY3bW8ywTySjiV1IySOYIzUm/YVGtoqBa6p7kkEl1OAFweFRkeWa8NLvLxFhmuLh4hsQ7YyPDY1rNTjW3sp7hUHEqHAIHOkYbWOfTo17C7kmZMiRC47+OeTgDf4V0818D/TV2ZS9tZNA1O1kjBFu4HHjcHfvCvodgVVMArnxPXzpLVtLN9owjnHFPGqtkcywG/wA9/nXtDuIZdPELMOK3woLHfh6H9KDlZrVqy+RuhYnFLX9jBeLiVe90cfeFdgzwZU5881NnYdPrQaJOjI6pp8tgpkYdrFnHEnP1I6VXdrD+CT/j/Otrc8L8QfdSOR5VWfsvT/8AxYv+NGjssn01Vp7Bez0SIJLFJnUbvIWyfgDira29ndFt42hh0u0CNjiBiBG3rT4BGxO9TAx1NdDoCstOs7FSllawW6k5IijC5+VHnx2beldGOtCvGC2rnwFY9Ij4zq0d1H7VXiGKNo5LjPAdyVOG6b75+uKZtCtx7SRKoyImAJIxkopGfoBWp1nS4u2/bAkKSQoVZejjB+u9ZP2XDK89xICX7IuSfxO2f0rnjlYcmkaKKwtZGMrQRsTnYqCMcqS1zTo1tPebGGOO5gIZSigZHhVtEOBFXwFdbBUgjIOxrpw8qZR3eoxahog4ZFVpcKQTvnny+FXVsFSCJeE5VAPpWD1SOGy1N4JRxQmUOrdEbn/XzrcRSF40dGUqVBHSoc1SQwzbYIrPTIdP1FIljHYXJOCF5MSMA+hx86ujKynvAYoUyx3BVXAJRg674wRvW0FSo6JVi4Qx7vLnRuNcZBGDyNAc7clPr0pS4k7GPtOLIHJcfePQAVrVhTC3syRqGkkwGPCNuZPQDqaT4ZPwP8/51C1tpjM13fHiuGGFUfdjHgP1PWmuLzNZRnnWkboXgHNvrUhej/MHpVMtwuchAPWjJPnoPnXWj12WvvgP8Z+VAvbovDw5OCcUushP8I+tBvbiGCLjmZUHQk9aE1o1PZT+1952OjGMfel2x/Xwqh0BR9oo5Hh+lC9qNRXUZ40gyYoSAX5BjzwPlUtCRgGk3AIxXnxKg5naL9Gyo6V4vsRufOhFh0riu1dmzzozdzpv7V1rUI3JVUQYP+rG1WXs9LNHaNaXQZZbduE8XUHkaejijieR0UBpG4nPiaIfHnmsE5eiRkB61wlccR3FRLKvQelLXVykCg4LSNska82NIBKdo4YOKWRY0A++5x/9ocMfaOk8hbAX7NSMYHj60ra6YGufe7v7a5PIfwp5KKsSj/gb5GoEn8IytkUvxUSYOoyVbHpSfbL4j51UE0Ef3jR0516vV1PcM1U+0n90j/3CvV6jLhGTl/cP/wC8fk1X2m/3JPSvV6vPjDm9DC9akOVer1JHI8eVcHIV6vVoWDf7w9aQX/8AYb/0frXq9SMlwck+4aAOVer1RyFbv7hqur1epISP/9k="/>
          <p:cNvSpPr>
            <a:spLocks noChangeAspect="1" noChangeArrowheads="1"/>
          </p:cNvSpPr>
          <p:nvPr userDrawn="1"/>
        </p:nvSpPr>
        <p:spPr bwMode="auto">
          <a:xfrm>
            <a:off x="77788" y="-657225"/>
            <a:ext cx="1019175" cy="1362075"/>
          </a:xfrm>
          <a:prstGeom prst="rect">
            <a:avLst/>
          </a:prstGeom>
          <a:noFill/>
          <a:extLst/>
        </p:spPr>
        <p:txBody>
          <a:bodyPr/>
          <a:lstStyle/>
          <a:p>
            <a:pPr>
              <a:defRPr/>
            </a:pPr>
            <a:endParaRPr lang="en-GB" dirty="0"/>
          </a:p>
        </p:txBody>
      </p:sp>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23666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4"/>
          </p:nvPr>
        </p:nvSpPr>
        <p:spPr>
          <a:xfrm>
            <a:off x="8440285" y="6677021"/>
            <a:ext cx="446087" cy="182563"/>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Calibri" pitchFamily="34" charset="0"/>
                <a:cs typeface="Calibri" pitchFamily="34" charset="0"/>
              </a:defRPr>
            </a:lvl1pPr>
          </a:lstStyle>
          <a:p>
            <a:pPr>
              <a:defRPr/>
            </a:pPr>
            <a:fld id="{CAB399D8-88D4-441A-9B49-280ECA08F4B9}" type="slidenum">
              <a:rPr lang="en-US" smtClean="0"/>
              <a:pPr>
                <a:defRPr/>
              </a:pPr>
              <a:t>‹#›</a:t>
            </a:fld>
            <a:endParaRPr lang="en-US" dirty="0"/>
          </a:p>
        </p:txBody>
      </p:sp>
    </p:spTree>
    <p:extLst>
      <p:ext uri="{BB962C8B-B14F-4D97-AF65-F5344CB8AC3E}">
        <p14:creationId xmlns:p14="http://schemas.microsoft.com/office/powerpoint/2010/main" val="3342804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28600" y="1235075"/>
            <a:ext cx="8686800" cy="4891088"/>
          </a:xfrm>
          <a:prstGeom prst="rect">
            <a:avLst/>
          </a:prstGeom>
        </p:spPr>
        <p:txBody>
          <a:bodyPr/>
          <a:lstStyle>
            <a:lvl1pPr>
              <a:defRPr>
                <a:solidFill>
                  <a:schemeClr val="accent4">
                    <a:lumMod val="50000"/>
                  </a:schemeClr>
                </a:solidFill>
                <a:latin typeface="Calibri" pitchFamily="34" charset="0"/>
                <a:cs typeface="Calibri" pitchFamily="34" charset="0"/>
              </a:defRPr>
            </a:lvl1pPr>
            <a:lvl2pPr>
              <a:defRPr>
                <a:solidFill>
                  <a:schemeClr val="accent4">
                    <a:lumMod val="50000"/>
                  </a:schemeClr>
                </a:solidFill>
                <a:latin typeface="Calibri" pitchFamily="34" charset="0"/>
                <a:cs typeface="Calibri" pitchFamily="34" charset="0"/>
              </a:defRPr>
            </a:lvl2pPr>
            <a:lvl3pPr>
              <a:defRPr sz="1800">
                <a:solidFill>
                  <a:schemeClr val="accent4">
                    <a:lumMod val="50000"/>
                  </a:schemeClr>
                </a:solidFill>
                <a:latin typeface="Calibri" pitchFamily="34" charset="0"/>
                <a:cs typeface="Calibri" pitchFamily="34" charset="0"/>
              </a:defRPr>
            </a:lvl3pPr>
            <a:lvl4pPr>
              <a:defRPr sz="1800">
                <a:solidFill>
                  <a:schemeClr val="accent4">
                    <a:lumMod val="50000"/>
                  </a:schemeClr>
                </a:solidFill>
                <a:latin typeface="Calibri" pitchFamily="34" charset="0"/>
                <a:cs typeface="Calibri" pitchFamily="34" charset="0"/>
              </a:defRPr>
            </a:lvl4pPr>
            <a:lvl5pPr>
              <a:defRPr sz="1600">
                <a:solidFill>
                  <a:schemeClr val="accent4">
                    <a:lumMod val="50000"/>
                  </a:schemeClr>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8440285" y="6677021"/>
            <a:ext cx="446087" cy="182563"/>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Calibri" pitchFamily="34" charset="0"/>
                <a:cs typeface="Calibri" pitchFamily="34" charset="0"/>
              </a:defRPr>
            </a:lvl1pPr>
          </a:lstStyle>
          <a:p>
            <a:pPr>
              <a:defRPr/>
            </a:pPr>
            <a:fld id="{CAB399D8-88D4-441A-9B49-280ECA08F4B9}" type="slidenum">
              <a:rPr lang="en-US" smtClean="0"/>
              <a:pPr>
                <a:defRPr/>
              </a:pPr>
              <a:t>‹#›</a:t>
            </a:fld>
            <a:endParaRPr lang="en-US" dirty="0"/>
          </a:p>
        </p:txBody>
      </p:sp>
    </p:spTree>
    <p:extLst>
      <p:ext uri="{BB962C8B-B14F-4D97-AF65-F5344CB8AC3E}">
        <p14:creationId xmlns:p14="http://schemas.microsoft.com/office/powerpoint/2010/main" val="2942696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4939"/>
            <a:ext cx="8686800" cy="912812"/>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599" y="1417639"/>
            <a:ext cx="4297363" cy="4664074"/>
          </a:xfrm>
          <a:prstGeom prst="rect">
            <a:avLst/>
          </a:prstGeom>
        </p:spPr>
        <p:txBody>
          <a:bodyPr>
            <a:normAutofit/>
          </a:bodyPr>
          <a:lstStyle>
            <a:lvl1pPr>
              <a:defRPr sz="1800">
                <a:solidFill>
                  <a:schemeClr val="accent4">
                    <a:lumMod val="50000"/>
                  </a:schemeClr>
                </a:solidFill>
                <a:latin typeface="Calibri" pitchFamily="34" charset="0"/>
                <a:cs typeface="Calibri" pitchFamily="34" charset="0"/>
              </a:defRPr>
            </a:lvl1pPr>
            <a:lvl2pPr>
              <a:defRPr sz="1800">
                <a:solidFill>
                  <a:schemeClr val="accent4">
                    <a:lumMod val="50000"/>
                  </a:schemeClr>
                </a:solidFill>
                <a:latin typeface="Calibri" pitchFamily="34" charset="0"/>
                <a:cs typeface="Calibri" pitchFamily="34" charset="0"/>
              </a:defRPr>
            </a:lvl2pPr>
            <a:lvl3pPr>
              <a:defRPr sz="1800">
                <a:solidFill>
                  <a:schemeClr val="accent4">
                    <a:lumMod val="50000"/>
                  </a:schemeClr>
                </a:solidFill>
                <a:latin typeface="Calibri" pitchFamily="34" charset="0"/>
                <a:cs typeface="Calibri" pitchFamily="34" charset="0"/>
              </a:defRPr>
            </a:lvl3pPr>
            <a:lvl4pPr>
              <a:defRPr sz="1800">
                <a:solidFill>
                  <a:schemeClr val="accent4">
                    <a:lumMod val="50000"/>
                  </a:schemeClr>
                </a:solidFill>
                <a:latin typeface="Calibri" pitchFamily="34" charset="0"/>
                <a:cs typeface="Calibri" pitchFamily="34" charset="0"/>
              </a:defRPr>
            </a:lvl4pPr>
            <a:lvl5pPr>
              <a:defRPr sz="1800">
                <a:solidFill>
                  <a:schemeClr val="accent4">
                    <a:lumMod val="50000"/>
                  </a:schemeClr>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8038" y="1417639"/>
            <a:ext cx="4297362" cy="4664074"/>
          </a:xfrm>
          <a:prstGeom prst="rect">
            <a:avLst/>
          </a:prstGeom>
        </p:spPr>
        <p:txBody>
          <a:bodyPr>
            <a:normAutofit/>
          </a:bodyPr>
          <a:lstStyle>
            <a:lvl1pPr>
              <a:defRPr sz="1800">
                <a:solidFill>
                  <a:schemeClr val="accent4">
                    <a:lumMod val="50000"/>
                  </a:schemeClr>
                </a:solidFill>
                <a:latin typeface="Calibri" pitchFamily="34" charset="0"/>
                <a:cs typeface="Calibri" pitchFamily="34" charset="0"/>
              </a:defRPr>
            </a:lvl1pPr>
            <a:lvl2pPr>
              <a:defRPr sz="1800">
                <a:solidFill>
                  <a:schemeClr val="accent4">
                    <a:lumMod val="50000"/>
                  </a:schemeClr>
                </a:solidFill>
                <a:latin typeface="Calibri" pitchFamily="34" charset="0"/>
                <a:cs typeface="Calibri" pitchFamily="34" charset="0"/>
              </a:defRPr>
            </a:lvl2pPr>
            <a:lvl3pPr>
              <a:defRPr sz="1800">
                <a:solidFill>
                  <a:schemeClr val="accent4">
                    <a:lumMod val="50000"/>
                  </a:schemeClr>
                </a:solidFill>
                <a:latin typeface="Calibri" pitchFamily="34" charset="0"/>
                <a:cs typeface="Calibri" pitchFamily="34" charset="0"/>
              </a:defRPr>
            </a:lvl3pPr>
            <a:lvl4pPr>
              <a:defRPr sz="1800">
                <a:solidFill>
                  <a:schemeClr val="accent4">
                    <a:lumMod val="50000"/>
                  </a:schemeClr>
                </a:solidFill>
                <a:latin typeface="Calibri" pitchFamily="34" charset="0"/>
                <a:cs typeface="Calibri" pitchFamily="34" charset="0"/>
              </a:defRPr>
            </a:lvl4pPr>
            <a:lvl5pPr>
              <a:defRPr sz="1800">
                <a:solidFill>
                  <a:schemeClr val="accent4">
                    <a:lumMod val="50000"/>
                  </a:schemeClr>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8440285" y="6677021"/>
            <a:ext cx="446087" cy="182563"/>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Calibri" pitchFamily="34" charset="0"/>
                <a:cs typeface="Calibri" pitchFamily="34" charset="0"/>
              </a:defRPr>
            </a:lvl1pPr>
          </a:lstStyle>
          <a:p>
            <a:pPr>
              <a:defRPr/>
            </a:pPr>
            <a:fld id="{CAB399D8-88D4-441A-9B49-280ECA08F4B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4"/>
          </p:nvPr>
        </p:nvSpPr>
        <p:spPr>
          <a:xfrm>
            <a:off x="8440285" y="6677021"/>
            <a:ext cx="446087" cy="182563"/>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Calibri" pitchFamily="34" charset="0"/>
                <a:cs typeface="Calibri" pitchFamily="34" charset="0"/>
              </a:defRPr>
            </a:lvl1pPr>
          </a:lstStyle>
          <a:p>
            <a:pPr>
              <a:defRPr/>
            </a:pPr>
            <a:fld id="{CAB399D8-88D4-441A-9B49-280ECA08F4B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iStock_000005083391Large - Doctor stethascope.jpg"/>
          <p:cNvPicPr>
            <a:picLocks noChangeAspect="1"/>
          </p:cNvPicPr>
          <p:nvPr userDrawn="1"/>
        </p:nvPicPr>
        <p:blipFill>
          <a:blip r:embed="rId2" cstate="print"/>
          <a:srcRect r="17049"/>
          <a:stretch>
            <a:fillRect/>
          </a:stretch>
        </p:blipFill>
        <p:spPr bwMode="auto">
          <a:xfrm>
            <a:off x="608013" y="1588"/>
            <a:ext cx="8535987" cy="6858000"/>
          </a:xfrm>
          <a:prstGeom prst="rect">
            <a:avLst/>
          </a:prstGeom>
          <a:noFill/>
          <a:ln w="9525">
            <a:noFill/>
            <a:miter lim="800000"/>
            <a:headEnd/>
            <a:tailEnd/>
          </a:ln>
        </p:spPr>
      </p:pic>
      <p:sp>
        <p:nvSpPr>
          <p:cNvPr id="5" name="Right Triangle 12"/>
          <p:cNvSpPr>
            <a:spLocks/>
          </p:cNvSpPr>
          <p:nvPr userDrawn="1"/>
        </p:nvSpPr>
        <p:spPr>
          <a:xfrm flipH="1">
            <a:off x="5851524" y="3538538"/>
            <a:ext cx="3292475" cy="33210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661048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1521850" y="0"/>
            <a:ext cx="7622150" cy="6858000"/>
          </a:xfrm>
          <a:prstGeom prst="rect">
            <a:avLst/>
          </a:prstGeom>
          <a:noFill/>
          <a:ln w="9525">
            <a:noFill/>
            <a:miter lim="800000"/>
            <a:headEnd/>
            <a:tailEnd/>
          </a:ln>
          <a:effectLst/>
        </p:spPr>
      </p:pic>
      <p:sp>
        <p:nvSpPr>
          <p:cNvPr id="5" name="Right Triangle 12"/>
          <p:cNvSpPr>
            <a:spLocks/>
          </p:cNvSpPr>
          <p:nvPr userDrawn="1"/>
        </p:nvSpPr>
        <p:spPr>
          <a:xfrm flipH="1">
            <a:off x="5851524"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538042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0727" name="Picture 7"/>
          <p:cNvPicPr>
            <a:picLocks noChangeAspect="1" noChangeArrowheads="1"/>
          </p:cNvPicPr>
          <p:nvPr userDrawn="1"/>
        </p:nvPicPr>
        <p:blipFill>
          <a:blip r:embed="rId2" cstate="print"/>
          <a:srcRect/>
          <a:stretch>
            <a:fillRect/>
          </a:stretch>
        </p:blipFill>
        <p:spPr bwMode="auto">
          <a:xfrm>
            <a:off x="2987825" y="0"/>
            <a:ext cx="6156176" cy="6880432"/>
          </a:xfrm>
          <a:prstGeom prst="rect">
            <a:avLst/>
          </a:prstGeom>
          <a:noFill/>
          <a:ln w="9525">
            <a:noFill/>
            <a:miter lim="800000"/>
            <a:headEnd/>
            <a:tailEnd/>
          </a:ln>
          <a:effectLst/>
        </p:spPr>
      </p:pic>
      <p:sp>
        <p:nvSpPr>
          <p:cNvPr id="4" name="Right Triangle 12"/>
          <p:cNvSpPr>
            <a:spLocks/>
          </p:cNvSpPr>
          <p:nvPr userDrawn="1"/>
        </p:nvSpPr>
        <p:spPr>
          <a:xfrm flipH="1">
            <a:off x="5851524" y="3538538"/>
            <a:ext cx="3292475" cy="334189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4" descr="CMRNewLogo - correct colour.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889759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1313835" y="0"/>
            <a:ext cx="7830166" cy="6858000"/>
          </a:xfrm>
          <a:prstGeom prst="rect">
            <a:avLst/>
          </a:prstGeom>
          <a:noFill/>
          <a:ln w="9525">
            <a:noFill/>
            <a:miter lim="800000"/>
            <a:headEnd/>
            <a:tailEnd/>
          </a:ln>
          <a:effectLst/>
        </p:spPr>
      </p:pic>
      <p:sp>
        <p:nvSpPr>
          <p:cNvPr id="4" name="Right Triangle 12"/>
          <p:cNvSpPr>
            <a:spLocks/>
          </p:cNvSpPr>
          <p:nvPr userDrawn="1"/>
        </p:nvSpPr>
        <p:spPr>
          <a:xfrm flipH="1">
            <a:off x="5851524"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4" descr="CMRNewLogo - correct colour.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656653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grpSp>
        <p:nvGrpSpPr>
          <p:cNvPr id="10" name="Group 9"/>
          <p:cNvGrpSpPr/>
          <p:nvPr userDrawn="1"/>
        </p:nvGrpSpPr>
        <p:grpSpPr>
          <a:xfrm>
            <a:off x="2874347" y="-2756"/>
            <a:ext cx="6269652" cy="6860756"/>
            <a:chOff x="2874347" y="-2756"/>
            <a:chExt cx="6269652" cy="6860756"/>
          </a:xfrm>
        </p:grpSpPr>
        <p:pic>
          <p:nvPicPr>
            <p:cNvPr id="32773"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535" r="13806"/>
            <a:stretch/>
          </p:blipFill>
          <p:spPr bwMode="auto">
            <a:xfrm flipH="1">
              <a:off x="2874347" y="-2756"/>
              <a:ext cx="6269652" cy="686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6354" t="28515" r="25088" b="67311"/>
            <a:stretch/>
          </p:blipFill>
          <p:spPr bwMode="auto">
            <a:xfrm>
              <a:off x="4621973" y="72008"/>
              <a:ext cx="780987" cy="2983975"/>
            </a:xfrm>
            <a:prstGeom prst="rect">
              <a:avLst/>
            </a:prstGeom>
            <a:solidFill>
              <a:schemeClr val="accent1"/>
            </a:solidFill>
            <a:ln>
              <a:noFill/>
            </a:ln>
            <a:effectLst/>
          </p:spPr>
        </p:pic>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6354" t="28515" r="25088" b="67311"/>
            <a:stretch/>
          </p:blipFill>
          <p:spPr bwMode="auto">
            <a:xfrm>
              <a:off x="5115051" y="92869"/>
              <a:ext cx="580900" cy="1807370"/>
            </a:xfrm>
            <a:prstGeom prst="rect">
              <a:avLst/>
            </a:prstGeom>
            <a:solidFill>
              <a:schemeClr val="accent1"/>
            </a:solidFill>
            <a:ln>
              <a:noFill/>
            </a:ln>
            <a:effectLst/>
          </p:spPr>
        </p:pic>
        <p:pic>
          <p:nvPicPr>
            <p:cNvPr id="1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6354" t="28515" r="25088" b="67311"/>
            <a:stretch/>
          </p:blipFill>
          <p:spPr bwMode="auto">
            <a:xfrm>
              <a:off x="5015006" y="1497955"/>
              <a:ext cx="628588" cy="594615"/>
            </a:xfrm>
            <a:prstGeom prst="rect">
              <a:avLst/>
            </a:prstGeom>
            <a:solidFill>
              <a:schemeClr val="accent1"/>
            </a:solidFill>
            <a:ln>
              <a:noFill/>
            </a:ln>
            <a:effectLst/>
          </p:spPr>
        </p:pic>
        <p:pic>
          <p:nvPicPr>
            <p:cNvPr id="1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6354" t="28515" r="25088" b="67311"/>
            <a:stretch/>
          </p:blipFill>
          <p:spPr bwMode="auto">
            <a:xfrm>
              <a:off x="4644603" y="2593720"/>
              <a:ext cx="628588" cy="594615"/>
            </a:xfrm>
            <a:prstGeom prst="rect">
              <a:avLst/>
            </a:prstGeom>
            <a:solidFill>
              <a:schemeClr val="accent1"/>
            </a:solidFill>
            <a:ln>
              <a:noFill/>
            </a:ln>
            <a:effectLst/>
          </p:spPr>
        </p:pic>
        <p:pic>
          <p:nvPicPr>
            <p:cNvPr id="1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6354" t="28515" r="25088" b="67311"/>
            <a:stretch/>
          </p:blipFill>
          <p:spPr bwMode="auto">
            <a:xfrm>
              <a:off x="4625658" y="3004072"/>
              <a:ext cx="580900" cy="184263"/>
            </a:xfrm>
            <a:prstGeom prst="rect">
              <a:avLst/>
            </a:prstGeom>
            <a:solidFill>
              <a:schemeClr val="accent1"/>
            </a:solidFill>
            <a:ln>
              <a:noFill/>
            </a:ln>
            <a:effectLst/>
          </p:spPr>
        </p:pic>
      </p:grpSp>
      <p:sp>
        <p:nvSpPr>
          <p:cNvPr id="4" name="Right Triangle 12"/>
          <p:cNvSpPr>
            <a:spLocks/>
          </p:cNvSpPr>
          <p:nvPr userDrawn="1"/>
        </p:nvSpPr>
        <p:spPr>
          <a:xfrm flipH="1">
            <a:off x="5851524"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4" descr="CMRNewLogo - correct colour.jpg"/>
          <p:cNvPicPr>
            <a:picLocks noChangeAspect="1"/>
          </p:cNvPicPr>
          <p:nvPr userDrawn="1"/>
        </p:nvPicPr>
        <p:blipFill>
          <a:blip r:embed="rId4" cstate="print">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AutoShape 2" descr="data:image/jpg;base64,/9j/4AAQSkZJRgABAQAAAQABAAD/2wBDAAkGBwgHBgkIBwgKCgkLDRYPDQwMDRsUFRAWIB0iIiAdHx8kKDQsJCYxJx8fLT0tMTU3Ojo6Iys/RD84QzQ5Ojf/2wBDAQoKCg0MDRoPDxo3JR8lNzc3Nzc3Nzc3Nzc3Nzc3Nzc3Nzc3Nzc3Nzc3Nzc3Nzc3Nzc3Nzc3Nzc3Nzc3Nzc3Nzf/wAARCAChAHkDASIAAhEBAxEB/8QAGwAAAgMBAQEAAAAAAAAAAAAAAwQCBQYBAAf/xAA+EAACAQMCAwUFBQUIAwEAAAABAgMABBEFIRIxQRMiUWFxBhSBkaEjMlKxwRUzQuHwBzRDU2JyktFUc/E1/8QAGAEBAQEBAQAAAAAAAAAAAAAAAgABAwT/xAAfEQACAgMAAwEBAAAAAAAAAAAAAQIRAyExEkFREyL/2gAMAwEAAhEDEQA/APn3CfAbipBD1J+FE4eeAK7wk+NeY6AguPrtXOD+s0bHWuBdsYqIAU+NcK0Zh5fKuFfI1EAKV4LRiMDflUQMGoiKpjoKlw1MA9KmkZYkY5eVRAwhHL51MJ0H5UykIo6RAHYVjZCSREnCqcUT3Z+Ek47oyKsFTNSePET/AO0/lRs2hEWqcPeGSRyGwrnu0X+WKsDH3R6UPs62yK7h5+ddKjBxXU3APLyqQx0pGEcb5GwrmKJw+XlXOe49dqw07b23bswLrGi7s7chVvappVsMm3E5wB2km+TjoOX/AMqkSWUTrCoJRhy6qfH6VoNL061lQGYM3CcjfA+lZOoq2zYRlN0g8kWk3sZ+yiVSuQYl4W6/9Vnb6wNoynPHE47r/ofA1rns0EJ93gVQOoqsksrzV7ma1i7PhWPiUhMCPh8h1owkpcNnCUOmdXHSixL3j8K5f2U+nXj21xgOmD3TsQRkGpWpyT8KdgGUWjKu/LpXEG1GVd/hQbEdRKlKv2Mn+0/lRI1qUo+xk/2msIG6YFC4fKnJV2oHDVZFLGmQBzxz+NTCj+Hl4AURRjGD9K8VJ6Z+lOzAfD4Dccx51zHzowG3D0HQVwjORjPjiqyFmicdpNGveVRxb9CcZ/IfGm7K/wBQtzEVgmljc7DgwD022pjRkDapECobKuoBHXhJrWrMggVSHGE6DYH0NN4/NFHJ4GU1mHWxqJg92nVBgrwEkEEc8gU5aS3uhRtNIeK4vPslDggBRux9eQHxrWPqMZiQxwTSZAywI2+HjVB7WTCZLCYB+67g8a48CPyNH8vHZry+ejPa8ZpdQ7S5UiRo13xzAGKUgHCx+FNXt4LtYlCFeDO5Oc5oUI3PwoyezFweiXKg0yq1CH7o9KOoos06i1KRfsn8xUlqTj7M/D86JpyVedA4aclG1L7VqZFPjY9K6V3PM713qOmT869gbbHYnmeVIw5gY2zjpioMM8um48/OifH4gVHHRRt4CoiMckkEqSocOjZWrnTtYWRuzyvEP8NxzHkaqGThU8YPp4+tVphc3HalsEjB2512ha2gSpm9e64Avu4VM7ksdlqt1TU4+zaEoblpANm5k+PkKoIWuiOE3UvAPoPWrfTLRpnWRgVXOSzDLGnLgUlYGHQbqe3LxNH23MRMcZ+PKhHS9RtXPvVlIF5cad5fmK2EKC3h49gxxnyFMPeLHDK6EFkkCBT4nH/dedrehoxzccK99GXu5AIxtRkfvIp/iGfpWju7W2u7R1lV2dyQGX7xPLbyrM6gqaZdJHduqMASjE4DDlRehJjaipP+7PqPzFKw31q4GLmH/mKM9xAUGJ4t3UDvjxFA0PIdqXo8hBGQc+lArURUZGM7kEV4435DYV71HMeNc4jzz0pGEs/eI+flR4gqKGYd8jauw2F5cJ2tvazyqSACkZIbflsKv9X9jb7SNEOpXdxAOBsGDJ4xxNgDPInJ5eFdIL6GRmZ1LFsddqYtbAN3juPDxqZjzwf6sVZRo0ZypCjHWujYaAQ6YpPE+cLvgnb5VZWSBiMbAjKjy6Us87XJES4CkgE9T409E4jcgDyFFsg87HgCg82H5iqmBxKVC8X73ibO5OMk/lVm+WAxuc4FOWXsyI4GWeVi0hy3AMY8gefxo2l02m+BYxFFB2xOV4cgnoKoNejsPaHTZLeBszr34naNhg+uOR5Von0dVCCG5lUoDhZMbnpkgD8qrr+6ljuzadkESMFndhxZHTyAO5yelSqXCdo+SSW8sEpjlQq6nDDwo8SBgMgA8q13tlDZ3dot/AvDPkBivJgfH0NZOHI5fDNGxHHQjqeXIUPs/wDVJ8zTbNsMZ+FC4z+BvlTRhaqTgHw51sP7NtHstY1eddQjMq28IcR57rnix3vEb8qxwI8ScdAK1v8AZvrA0z2h7Blyl0nZs/D+7xvknoM0F0R9dg974TGIo7eNNkA8PIDlS2o3VhFayw6peQFHUq6uBjHmDmkdR1LSbaXjv9SnJ/ygT+gzVRqes2CwdraaB20UeSLi8UIi+feyanL4JL6YTXLWws9RhTSb+S8thGG4pFwVPhkDf1rj3CuoByT4KD+ZpjVdbfW5YVdYglurBREgVRk9DzI2H1pKEBp+FQc+PQVRkwSS9DlioM3FjHCvKmCeGRdgfWo2i/auB+D9aZsYfeLsfhTvEelMJf6RZBcTSgcfQY+7/OrjptVXp7sbcEk56/WmBcnJXOSOdBxOnETuULKcYDV869uL0FI0dnV4n4ZEBxxKeWfjn51ujeMgcvg4zWI/tBitbvT0vcmO4U9m2P41Pj6bUYpqaZSqjOLeRvaSW5dnBUlA31FIRRllBCncnGelLR2932S3HZMUUZ57sPSuQ3MryZHHEo/w2XvN/KlPugRGWVsEgZH50Lg9fnTUknBGjSLxMwyAPXlQ+Nv/ABH+tBTFQ4q4BPlgY6VY6PqC6ffJJg8QcNj8Q/r9K9ZnTigd5RxujER9meIHGfxYI658uVXelaXoN1CZXWWcCQ8P22SBgc+E/r4V0j3YJSSQ8/tLP2jtpjq0DAhOJAWiOeh8PDyqp1rUIdY0i6t9Rui1zBH2gnkYsQ+SOEdMY29c1cSW+g2WAdOhj2xmUHPh1Oa7a32nOhGm2UEy5APYRqB/11o+CUrsz9tcMn7Ho17ZJKN/shnzIyP0rRWVg5Jbs359ENXaMIhwxiKMc+FVx9BXDeqpw8oz603Hdo5/qViWlwJWKxOAVxkjFN6RA9vLIJARhOZ60SW5VlyrqT03pOxugbiVS4buZZgfP+dVMUMlySLXS5swP5Ow+tNIw45Wz15VnoL73a3LHBBLNz86LaaxHJbGWZljD5YZPTpWNM7toNd3IWOds/cyD8s1ifbTUYhHbWuGdweNwOQGNs1PVfai3mgeDTW94uJZjhQDgL4n5U1b6ZDfRr72vaTndpEGKlBtbOUssYsyCX8DrwNK6eRJFMw9kzAoySDPLNWt/wCx0w1BLi3VZrfgIKYw4Pp1+FVc+iwhiq8UbA4I5EGuUsK9MccljE4WKFBDI24ySMHfw8aV95uP8x6A9jeRD7KcsPPehcOof6P+NZ+cvTH5ItrCWIpM1xIEeYdyMq6gA+DYIwdxuatLHUlMEUcFvamSTdiruduQIXKnmDyyPACqSO5kuIVsreSUwo3aGOHukjqcAbnbc+Apjs7OE27XE8vHJkNDPcMW9QNtvWvQ42c7RbzOiueOMkYx3oyq49JHA+dD/ahRBFbQDgG/3oQD8FzR9PGiXE/Da215MQoOLe1jUrvyJC8Xj16VdWekwiUtP7O38gCkhpZM46/ioKDJtUVtlqqiMLdXWD0jgh42+gx/XSrGPUYbl1VdLvGQnd3h4QPmaYbVdJszG0ektiQbMQqkeI3OR8ap9U1S4i9opIoJfsi6L2QwRGSoyvruD8a6JUtM4SjfUXEtrbHOIkzjbu1m9a1ZrVnstMAa5cYITkn86bvtSunu5LOyMYZgQXI3TlyHTx3pLToRY3bW8ywTySjiV1IySOYIzUm/YVGtoqBa6p7kkEl1OAFweFRkeWa8NLvLxFhmuLh4hsQ7YyPDY1rNTjW3sp7hUHEqHAIHOkYbWOfTo17C7kmZMiRC47+OeTgDf4V0818D/TV2ZS9tZNA1O1kjBFu4HHjcHfvCvodgVVMArnxPXzpLVtLN9owjnHFPGqtkcywG/wA9/nXtDuIZdPELMOK3woLHfh6H9KDlZrVqy+RuhYnFLX9jBeLiVe90cfeFdgzwZU5881NnYdPrQaJOjI6pp8tgpkYdrFnHEnP1I6VXdrD+CT/j/Otrc8L8QfdSOR5VWfsvT/8AxYv+NGjssn01Vp7Bez0SIJLFJnUbvIWyfgDira29ndFt42hh0u0CNjiBiBG3rT4BGxO9TAx1NdDoCstOs7FSllawW6k5IijC5+VHnx2beldGOtCvGC2rnwFY9Ij4zq0d1H7VXiGKNo5LjPAdyVOG6b75+uKZtCtx7SRKoyImAJIxkopGfoBWp1nS4u2/bAkKSQoVZejjB+u9ZP2XDK89xICX7IuSfxO2f0rnjlYcmkaKKwtZGMrQRsTnYqCMcqS1zTo1tPebGGOO5gIZSigZHhVtEOBFXwFdbBUgjIOxrpw8qZR3eoxahog4ZFVpcKQTvnny+FXVsFSCJeE5VAPpWD1SOGy1N4JRxQmUOrdEbn/XzrcRSF40dGUqVBHSoc1SQwzbYIrPTIdP1FIljHYXJOCF5MSMA+hx86ujKynvAYoUyx3BVXAJRg674wRvW0FSo6JVi4Qx7vLnRuNcZBGDyNAc7clPr0pS4k7GPtOLIHJcfePQAVrVhTC3syRqGkkwGPCNuZPQDqaT4ZPwP8/51C1tpjM13fHiuGGFUfdjHgP1PWmuLzNZRnnWkboXgHNvrUhej/MHpVMtwuchAPWjJPnoPnXWj12WvvgP8Z+VAvbovDw5OCcUushP8I+tBvbiGCLjmZUHQk9aE1o1PZT+1952OjGMfel2x/Xwqh0BR9oo5Hh+lC9qNRXUZ40gyYoSAX5BjzwPlUtCRgGk3AIxXnxKg5naL9Gyo6V4vsRufOhFh0riu1dmzzozdzpv7V1rUI3JVUQYP+rG1WXs9LNHaNaXQZZbduE8XUHkaejijieR0UBpG4nPiaIfHnmsE5eiRkB61wlccR3FRLKvQelLXVykCg4LSNska82NIBKdo4YOKWRY0A++5x/9ocMfaOk8hbAX7NSMYHj60ra6YGufe7v7a5PIfwp5KKsSj/gb5GoEn8IytkUvxUSYOoyVbHpSfbL4j51UE0Ef3jR0516vV1PcM1U+0n90j/3CvV6jLhGTl/cP/wC8fk1X2m/3JPSvV6vPjDm9DC9akOVer1JHI8eVcHIV6vVoWDf7w9aQX/8AYb/0frXq9SMlwck+4aAOVer1RyFbv7hqur1epISP/9k="/>
          <p:cNvSpPr>
            <a:spLocks noChangeAspect="1" noChangeArrowheads="1"/>
          </p:cNvSpPr>
          <p:nvPr userDrawn="1"/>
        </p:nvSpPr>
        <p:spPr bwMode="auto">
          <a:xfrm>
            <a:off x="77788" y="-657225"/>
            <a:ext cx="101917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8313140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r="19040" b="287"/>
          <a:stretch>
            <a:fillRect/>
          </a:stretch>
        </p:blipFill>
        <p:spPr bwMode="auto">
          <a:xfrm>
            <a:off x="2393950" y="-4763"/>
            <a:ext cx="6750050" cy="6862763"/>
          </a:xfrm>
          <a:prstGeom prst="rect">
            <a:avLst/>
          </a:prstGeom>
          <a:noFill/>
          <a:ln w="9525">
            <a:noFill/>
            <a:miter lim="800000"/>
            <a:headEnd/>
            <a:tailEnd/>
          </a:ln>
        </p:spPr>
      </p:pic>
      <p:sp>
        <p:nvSpPr>
          <p:cNvPr id="5" name="Right Triangle 12"/>
          <p:cNvSpPr>
            <a:spLocks/>
          </p:cNvSpPr>
          <p:nvPr userDrawn="1"/>
        </p:nvSpPr>
        <p:spPr>
          <a:xfrm flipH="1">
            <a:off x="5851525" y="3538538"/>
            <a:ext cx="3292475" cy="33194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userDrawn="1"/>
        </p:nvSpPr>
        <p:spPr>
          <a:xfrm>
            <a:off x="0" y="1588"/>
            <a:ext cx="2962275" cy="68564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7"/>
          <p:cNvSpPr>
            <a:spLocks/>
          </p:cNvSpPr>
          <p:nvPr userDrawn="1"/>
        </p:nvSpPr>
        <p:spPr>
          <a:xfrm flipV="1">
            <a:off x="2962275" y="5184775"/>
            <a:ext cx="1655763" cy="1654175"/>
          </a:xfrm>
          <a:prstGeom prst="rtTriangl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1"/>
          <p:cNvSpPr/>
          <p:nvPr userDrawn="1"/>
        </p:nvSpPr>
        <p:spPr>
          <a:xfrm>
            <a:off x="2743200" y="0"/>
            <a:ext cx="1874838" cy="5184775"/>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descr="CMRNewLogo - correct colour.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6950075" y="5619750"/>
            <a:ext cx="1965325" cy="1046163"/>
          </a:xfrm>
          <a:prstGeom prst="rect">
            <a:avLst/>
          </a:prstGeom>
          <a:noFill/>
          <a:ln w="9525">
            <a:noFill/>
            <a:miter lim="800000"/>
            <a:headEnd/>
            <a:tailEnd/>
          </a:ln>
        </p:spPr>
      </p:pic>
      <p:sp>
        <p:nvSpPr>
          <p:cNvPr id="10" name="AutoShape 2" descr="data:image/jpg;base64,/9j/4AAQSkZJRgABAQAAAQABAAD/2wBDAAkGBwgHBgkIBwgKCgkLDRYPDQwMDRsUFRAWIB0iIiAdHx8kKDQsJCYxJx8fLT0tMTU3Ojo6Iys/RD84QzQ5Ojf/2wBDAQoKCg0MDRoPDxo3JR8lNzc3Nzc3Nzc3Nzc3Nzc3Nzc3Nzc3Nzc3Nzc3Nzc3Nzc3Nzc3Nzc3Nzc3Nzc3Nzc3Nzf/wAARCAChAHkDASIAAhEBAxEB/8QAGwAAAgMBAQEAAAAAAAAAAAAAAwQCBQYBAAf/xAA+EAACAQMCAwUFBQUIAwEAAAABAgMABBEFIRIxQRMiUWFxBhSBkaEjMlKxwRUzQuHwBzRDU2JyktFUc/E1/8QAGAEBAQEBAQAAAAAAAAAAAAAAAgABAwT/xAAfEQACAgMAAwEBAAAAAAAAAAAAAQIRAyExEkFREyL/2gAMAwEAAhEDEQA/APn3CfAbipBD1J+FE4eeAK7wk+NeY6AguPrtXOD+s0bHWuBdsYqIAU+NcK0Zh5fKuFfI1EAKV4LRiMDflUQMGoiKpjoKlw1MA9KmkZYkY5eVRAwhHL51MJ0H5UykIo6RAHYVjZCSREnCqcUT3Z+Ek47oyKsFTNSePET/AO0/lRs2hEWqcPeGSRyGwrnu0X+WKsDH3R6UPs62yK7h5+ddKjBxXU3APLyqQx0pGEcb5GwrmKJw+XlXOe49dqw07b23bswLrGi7s7chVvappVsMm3E5wB2km+TjoOX/AMqkSWUTrCoJRhy6qfH6VoNL061lQGYM3CcjfA+lZOoq2zYRlN0g8kWk3sZ+yiVSuQYl4W6/9Vnb6wNoynPHE47r/ofA1rns0EJ93gVQOoqsksrzV7ma1i7PhWPiUhMCPh8h1owkpcNnCUOmdXHSixL3j8K5f2U+nXj21xgOmD3TsQRkGpWpyT8KdgGUWjKu/LpXEG1GVd/hQbEdRKlKv2Mn+0/lRI1qUo+xk/2msIG6YFC4fKnJV2oHDVZFLGmQBzxz+NTCj+Hl4AURRjGD9K8VJ6Z+lOzAfD4Dccx51zHzowG3D0HQVwjORjPjiqyFmicdpNGveVRxb9CcZ/IfGm7K/wBQtzEVgmljc7DgwD022pjRkDapECobKuoBHXhJrWrMggVSHGE6DYH0NN4/NFHJ4GU1mHWxqJg92nVBgrwEkEEc8gU5aS3uhRtNIeK4vPslDggBRux9eQHxrWPqMZiQxwTSZAywI2+HjVB7WTCZLCYB+67g8a48CPyNH8vHZry+ejPa8ZpdQ7S5UiRo13xzAGKUgHCx+FNXt4LtYlCFeDO5Oc5oUI3PwoyezFweiXKg0yq1CH7o9KOoos06i1KRfsn8xUlqTj7M/D86JpyVedA4aclG1L7VqZFPjY9K6V3PM713qOmT869gbbHYnmeVIw5gY2zjpioMM8um48/OifH4gVHHRRt4CoiMckkEqSocOjZWrnTtYWRuzyvEP8NxzHkaqGThU8YPp4+tVphc3HalsEjB2512ha2gSpm9e64Avu4VM7ksdlqt1TU4+zaEoblpANm5k+PkKoIWuiOE3UvAPoPWrfTLRpnWRgVXOSzDLGnLgUlYGHQbqe3LxNH23MRMcZ+PKhHS9RtXPvVlIF5cad5fmK2EKC3h49gxxnyFMPeLHDK6EFkkCBT4nH/dedrehoxzccK99GXu5AIxtRkfvIp/iGfpWju7W2u7R1lV2dyQGX7xPLbyrM6gqaZdJHduqMASjE4DDlRehJjaipP+7PqPzFKw31q4GLmH/mKM9xAUGJ4t3UDvjxFA0PIdqXo8hBGQc+lArURUZGM7kEV4435DYV71HMeNc4jzz0pGEs/eI+flR4gqKGYd8jauw2F5cJ2tvazyqSACkZIbflsKv9X9jb7SNEOpXdxAOBsGDJ4xxNgDPInJ5eFdIL6GRmZ1LFsddqYtbAN3juPDxqZjzwf6sVZRo0ZypCjHWujYaAQ6YpPE+cLvgnb5VZWSBiMbAjKjy6Us87XJES4CkgE9T409E4jcgDyFFsg87HgCg82H5iqmBxKVC8X73ibO5OMk/lVm+WAxuc4FOWXsyI4GWeVi0hy3AMY8gefxo2l02m+BYxFFB2xOV4cgnoKoNejsPaHTZLeBszr34naNhg+uOR5Von0dVCCG5lUoDhZMbnpkgD8qrr+6ljuzadkESMFndhxZHTyAO5yelSqXCdo+SSW8sEpjlQq6nDDwo8SBgMgA8q13tlDZ3dot/AvDPkBivJgfH0NZOHI5fDNGxHHQjqeXIUPs/wDVJ8zTbNsMZ+FC4z+BvlTRhaqTgHw51sP7NtHstY1eddQjMq28IcR57rnix3vEb8qxwI8ScdAK1v8AZvrA0z2h7Blyl0nZs/D+7xvknoM0F0R9dg974TGIo7eNNkA8PIDlS2o3VhFayw6peQFHUq6uBjHmDmkdR1LSbaXjv9SnJ/ygT+gzVRqes2CwdraaB20UeSLi8UIi+feyanL4JL6YTXLWws9RhTSb+S8thGG4pFwVPhkDf1rj3CuoByT4KD+ZpjVdbfW5YVdYglurBREgVRk9DzI2H1pKEBp+FQc+PQVRkwSS9DlioM3FjHCvKmCeGRdgfWo2i/auB+D9aZsYfeLsfhTvEelMJf6RZBcTSgcfQY+7/OrjptVXp7sbcEk56/WmBcnJXOSOdBxOnETuULKcYDV869uL0FI0dnV4n4ZEBxxKeWfjn51ujeMgcvg4zWI/tBitbvT0vcmO4U9m2P41Pj6bUYpqaZSqjOLeRvaSW5dnBUlA31FIRRllBCncnGelLR2932S3HZMUUZ57sPSuQ3MryZHHEo/w2XvN/KlPugRGWVsEgZH50Lg9fnTUknBGjSLxMwyAPXlQ+Nv/ABH+tBTFQ4q4BPlgY6VY6PqC6ffJJg8QcNj8Q/r9K9ZnTigd5RxujER9meIHGfxYI658uVXelaXoN1CZXWWcCQ8P22SBgc+E/r4V0j3YJSSQ8/tLP2jtpjq0DAhOJAWiOeh8PDyqp1rUIdY0i6t9Rui1zBH2gnkYsQ+SOEdMY29c1cSW+g2WAdOhj2xmUHPh1Oa7a32nOhGm2UEy5APYRqB/11o+CUrsz9tcMn7Ho17ZJKN/shnzIyP0rRWVg5Jbs359ENXaMIhwxiKMc+FVx9BXDeqpw8oz603Hdo5/qViWlwJWKxOAVxkjFN6RA9vLIJARhOZ60SW5VlyrqT03pOxugbiVS4buZZgfP+dVMUMlySLXS5swP5Ow+tNIw45Wz15VnoL73a3LHBBLNz86LaaxHJbGWZljD5YZPTpWNM7toNd3IWOds/cyD8s1ifbTUYhHbWuGdweNwOQGNs1PVfai3mgeDTW94uJZjhQDgL4n5U1b6ZDfRr72vaTndpEGKlBtbOUssYsyCX8DrwNK6eRJFMw9kzAoySDPLNWt/wCx0w1BLi3VZrfgIKYw4Pp1+FVc+iwhiq8UbA4I5EGuUsK9MccljE4WKFBDI24ySMHfw8aV95uP8x6A9jeRD7KcsPPehcOof6P+NZ+cvTH5ItrCWIpM1xIEeYdyMq6gA+DYIwdxuatLHUlMEUcFvamSTdiruduQIXKnmDyyPACqSO5kuIVsreSUwo3aGOHukjqcAbnbc+Apjs7OE27XE8vHJkNDPcMW9QNtvWvQ42c7RbzOiueOMkYx3oyq49JHA+dD/ahRBFbQDgG/3oQD8FzR9PGiXE/Da215MQoOLe1jUrvyJC8Xj16VdWekwiUtP7O38gCkhpZM46/ioKDJtUVtlqqiMLdXWD0jgh42+gx/XSrGPUYbl1VdLvGQnd3h4QPmaYbVdJszG0ektiQbMQqkeI3OR8ap9U1S4i9opIoJfsi6L2QwRGSoyvruD8a6JUtM4SjfUXEtrbHOIkzjbu1m9a1ZrVnstMAa5cYITkn86bvtSunu5LOyMYZgQXI3TlyHTx3pLToRY3bW8ywTySjiV1IySOYIzUm/YVGtoqBa6p7kkEl1OAFweFRkeWa8NLvLxFhmuLh4hsQ7YyPDY1rNTjW3sp7hUHEqHAIHOkYbWOfTo17C7kmZMiRC47+OeTgDf4V0818D/TV2ZS9tZNA1O1kjBFu4HHjcHfvCvodgVVMArnxPXzpLVtLN9owjnHFPGqtkcywG/wA9/nXtDuIZdPELMOK3woLHfh6H9KDlZrVqy+RuhYnFLX9jBeLiVe90cfeFdgzwZU5881NnYdPrQaJOjI6pp8tgpkYdrFnHEnP1I6VXdrD+CT/j/Otrc8L8QfdSOR5VWfsvT/8AxYv+NGjssn01Vp7Bez0SIJLFJnUbvIWyfgDira29ndFt42hh0u0CNjiBiBG3rT4BGxO9TAx1NdDoCstOs7FSllawW6k5IijC5+VHnx2beldGOtCvGC2rnwFY9Ij4zq0d1H7VXiGKNo5LjPAdyVOG6b75+uKZtCtx7SRKoyImAJIxkopGfoBWp1nS4u2/bAkKSQoVZejjB+u9ZP2XDK89xICX7IuSfxO2f0rnjlYcmkaKKwtZGMrQRsTnYqCMcqS1zTo1tPebGGOO5gIZSigZHhVtEOBFXwFdbBUgjIOxrpw8qZR3eoxahog4ZFVpcKQTvnny+FXVsFSCJeE5VAPpWD1SOGy1N4JRxQmUOrdEbn/XzrcRSF40dGUqVBHSoc1SQwzbYIrPTIdP1FIljHYXJOCF5MSMA+hx86ujKynvAYoUyx3BVXAJRg674wRvW0FSo6JVi4Qx7vLnRuNcZBGDyNAc7clPr0pS4k7GPtOLIHJcfePQAVrVhTC3syRqGkkwGPCNuZPQDqaT4ZPwP8/51C1tpjM13fHiuGGFUfdjHgP1PWmuLzNZRnnWkboXgHNvrUhej/MHpVMtwuchAPWjJPnoPnXWj12WvvgP8Z+VAvbovDw5OCcUushP8I+tBvbiGCLjmZUHQk9aE1o1PZT+1952OjGMfel2x/Xwqh0BR9oo5Hh+lC9qNRXUZ40gyYoSAX5BjzwPlUtCRgGk3AIxXnxKg5naL9Gyo6V4vsRufOhFh0riu1dmzzozdzpv7V1rUI3JVUQYP+rG1WXs9LNHaNaXQZZbduE8XUHkaejijieR0UBpG4nPiaIfHnmsE5eiRkB61wlccR3FRLKvQelLXVykCg4LSNska82NIBKdo4YOKWRY0A++5x/9ocMfaOk8hbAX7NSMYHj60ra6YGufe7v7a5PIfwp5KKsSj/gb5GoEn8IytkUvxUSYOoyVbHpSfbL4j51UE0Ef3jR0516vV1PcM1U+0n90j/3CvV6jLhGTl/cP/wC8fk1X2m/3JPSvV6vPjDm9DC9akOVer1JHI8eVcHIV6vVoWDf7w9aQX/8AYb/0frXq9SMlwck+4aAOVer1RyFbv7hqur1epISP/9k="/>
          <p:cNvSpPr>
            <a:spLocks noChangeAspect="1" noChangeArrowheads="1"/>
          </p:cNvSpPr>
          <p:nvPr userDrawn="1"/>
        </p:nvSpPr>
        <p:spPr bwMode="auto">
          <a:xfrm>
            <a:off x="77788" y="-657225"/>
            <a:ext cx="1019175" cy="1362075"/>
          </a:xfrm>
          <a:prstGeom prst="rect">
            <a:avLst/>
          </a:prstGeom>
          <a:noFill/>
          <a:extLst/>
        </p:spPr>
        <p:txBody>
          <a:bodyPr/>
          <a:lstStyle/>
          <a:p>
            <a:pPr>
              <a:defRPr/>
            </a:pPr>
            <a:endParaRPr lang="en-GB" dirty="0"/>
          </a:p>
        </p:txBody>
      </p:sp>
      <p:sp>
        <p:nvSpPr>
          <p:cNvPr id="2" name="Title 1"/>
          <p:cNvSpPr>
            <a:spLocks noGrp="1"/>
          </p:cNvSpPr>
          <p:nvPr>
            <p:ph type="ctrTitle"/>
          </p:nvPr>
        </p:nvSpPr>
        <p:spPr>
          <a:xfrm>
            <a:off x="503238" y="752983"/>
            <a:ext cx="4022725" cy="2435352"/>
          </a:xfrm>
        </p:spPr>
        <p:txBody>
          <a:bodyPr anchor="t"/>
          <a:lstStyle>
            <a:lvl1pPr>
              <a:defRPr sz="3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3978079"/>
            <a:ext cx="4022725" cy="1752600"/>
          </a:xfrm>
        </p:spPr>
        <p:txBody>
          <a:bodyPr>
            <a:normAutofit/>
          </a:bodyPr>
          <a:lstStyle>
            <a:lvl1pPr marL="0" indent="0" algn="l">
              <a:buNone/>
              <a:defRPr sz="180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73474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bg2">
                <a:lumMod val="95000"/>
              </a:schemeClr>
            </a:gs>
            <a:gs pos="100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6675438"/>
            <a:ext cx="9144000"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pitchFamily="34" charset="0"/>
              <a:cs typeface="Calibri" pitchFamily="34" charset="0"/>
            </a:endParaRPr>
          </a:p>
        </p:txBody>
      </p:sp>
      <p:sp>
        <p:nvSpPr>
          <p:cNvPr id="7" name="Rectangle 6"/>
          <p:cNvSpPr/>
          <p:nvPr/>
        </p:nvSpPr>
        <p:spPr>
          <a:xfrm>
            <a:off x="0" y="0"/>
            <a:ext cx="9144000" cy="3651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Triangle 8"/>
          <p:cNvSpPr/>
          <p:nvPr/>
        </p:nvSpPr>
        <p:spPr>
          <a:xfrm flipV="1">
            <a:off x="7059613" y="0"/>
            <a:ext cx="1143000" cy="1146175"/>
          </a:xfrm>
          <a:prstGeom prst="r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8529185" y="6651621"/>
            <a:ext cx="446087" cy="182563"/>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Calibri" pitchFamily="34" charset="0"/>
                <a:cs typeface="Calibri" pitchFamily="34" charset="0"/>
              </a:defRPr>
            </a:lvl1pPr>
          </a:lstStyle>
          <a:p>
            <a:pPr>
              <a:defRPr/>
            </a:pPr>
            <a:fld id="{CAB399D8-88D4-441A-9B49-280ECA08F4B9}" type="slidenum">
              <a:rPr lang="en-US" smtClean="0"/>
              <a:pPr>
                <a:defRPr/>
              </a:pPr>
              <a:t>‹#›</a:t>
            </a:fld>
            <a:endParaRPr lang="en-US" dirty="0"/>
          </a:p>
        </p:txBody>
      </p:sp>
      <p:pic>
        <p:nvPicPr>
          <p:cNvPr id="1033" name="Picture 4" descr="CMRNewLogo - correct colou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643813" y="484188"/>
            <a:ext cx="1271587" cy="676275"/>
          </a:xfrm>
          <a:prstGeom prst="rect">
            <a:avLst/>
          </a:prstGeom>
          <a:noFill/>
          <a:ln w="9525">
            <a:noFill/>
            <a:miter lim="800000"/>
            <a:headEnd/>
            <a:tailEnd/>
          </a:ln>
        </p:spPr>
      </p:pic>
      <p:sp>
        <p:nvSpPr>
          <p:cNvPr id="8" name="Rectangle 7"/>
          <p:cNvSpPr/>
          <p:nvPr/>
        </p:nvSpPr>
        <p:spPr>
          <a:xfrm>
            <a:off x="0" y="0"/>
            <a:ext cx="7059613" cy="1146175"/>
          </a:xfrm>
          <a:prstGeom prst="rect">
            <a:avLst/>
          </a:prstGeom>
          <a:solidFill>
            <a:schemeClr val="accent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pitchFamily="34" charset="0"/>
              <a:cs typeface="Calibri" pitchFamily="34" charset="0"/>
            </a:endParaRPr>
          </a:p>
        </p:txBody>
      </p:sp>
      <p:sp>
        <p:nvSpPr>
          <p:cNvPr id="1035" name="Title Placeholder 1"/>
          <p:cNvSpPr>
            <a:spLocks noGrp="1"/>
          </p:cNvSpPr>
          <p:nvPr>
            <p:ph type="title"/>
          </p:nvPr>
        </p:nvSpPr>
        <p:spPr bwMode="auto">
          <a:xfrm>
            <a:off x="228600" y="141288"/>
            <a:ext cx="7031038" cy="901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 name="TextBox 1"/>
          <p:cNvSpPr txBox="1"/>
          <p:nvPr/>
        </p:nvSpPr>
        <p:spPr>
          <a:xfrm>
            <a:off x="3140075" y="6651621"/>
            <a:ext cx="2863850" cy="246221"/>
          </a:xfrm>
          <a:prstGeom prst="rect">
            <a:avLst/>
          </a:prstGeom>
          <a:noFill/>
        </p:spPr>
        <p:txBody>
          <a:bodyPr wrap="square" rtlCol="0">
            <a:spAutoFit/>
          </a:bodyPr>
          <a:lstStyle/>
          <a:p>
            <a:pPr algn="ctr"/>
            <a:r>
              <a:rPr lang="en-GB" sz="1000" dirty="0" smtClean="0">
                <a:solidFill>
                  <a:schemeClr val="bg1"/>
                </a:solidFill>
                <a:latin typeface="Calibri" pitchFamily="34" charset="0"/>
                <a:cs typeface="Calibri" pitchFamily="34" charset="0"/>
              </a:rPr>
              <a:t>SHIL:</a:t>
            </a:r>
            <a:r>
              <a:rPr lang="en-GB" sz="1000" baseline="0" dirty="0" smtClean="0">
                <a:solidFill>
                  <a:schemeClr val="bg1"/>
                </a:solidFill>
                <a:latin typeface="Calibri" pitchFamily="34" charset="0"/>
                <a:cs typeface="Calibri" pitchFamily="34" charset="0"/>
              </a:rPr>
              <a:t> Rhinopinch</a:t>
            </a:r>
            <a:endParaRPr lang="en-GB" sz="1000" dirty="0">
              <a:solidFill>
                <a:schemeClr val="bg1"/>
              </a:solidFill>
              <a:latin typeface="Calibri" pitchFamily="34" charset="0"/>
              <a:cs typeface="Calibri" pitchFamily="34" charset="0"/>
            </a:endParaRPr>
          </a:p>
        </p:txBody>
      </p:sp>
      <p:sp>
        <p:nvSpPr>
          <p:cNvPr id="11" name="TextBox 10"/>
          <p:cNvSpPr txBox="1"/>
          <p:nvPr userDrawn="1"/>
        </p:nvSpPr>
        <p:spPr>
          <a:xfrm>
            <a:off x="88900" y="6651621"/>
            <a:ext cx="2863850" cy="246221"/>
          </a:xfrm>
          <a:prstGeom prst="rect">
            <a:avLst/>
          </a:prstGeom>
          <a:noFill/>
        </p:spPr>
        <p:txBody>
          <a:bodyPr wrap="square" rtlCol="0">
            <a:spAutoFit/>
          </a:bodyPr>
          <a:lstStyle/>
          <a:p>
            <a:pPr algn="l"/>
            <a:r>
              <a:rPr lang="en-GB" sz="1000" dirty="0" smtClean="0">
                <a:solidFill>
                  <a:schemeClr val="bg1"/>
                </a:solidFill>
                <a:latin typeface="Calibri" pitchFamily="34" charset="0"/>
                <a:cs typeface="Calibri" pitchFamily="34" charset="0"/>
              </a:rPr>
              <a:t>Confidential</a:t>
            </a:r>
            <a:endParaRPr lang="en-GB" sz="1000" dirty="0">
              <a:solidFill>
                <a:schemeClr val="bg1"/>
              </a:solidFill>
              <a:latin typeface="Calibri" pitchFamily="34" charset="0"/>
              <a:cs typeface="Calibri" pitchFamily="34" charset="0"/>
            </a:endParaRPr>
          </a:p>
        </p:txBody>
      </p:sp>
      <p:sp>
        <p:nvSpPr>
          <p:cNvPr id="13" name="Text Placeholder 2"/>
          <p:cNvSpPr>
            <a:spLocks noGrp="1"/>
          </p:cNvSpPr>
          <p:nvPr>
            <p:ph type="body" idx="1"/>
          </p:nvPr>
        </p:nvSpPr>
        <p:spPr bwMode="auto">
          <a:xfrm>
            <a:off x="228600" y="1235075"/>
            <a:ext cx="8686800" cy="4891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Lst>
  <p:timing>
    <p:tnLst>
      <p:par>
        <p:cTn id="1" dur="indefinite" restart="never" nodeType="tmRoot"/>
      </p:par>
    </p:tnLst>
  </p:timing>
  <p:hf hdr="0" ftr="0" dt="0"/>
  <p:txStyles>
    <p:titleStyle>
      <a:lvl1pPr algn="l" rtl="0" fontAlgn="base">
        <a:spcBef>
          <a:spcPct val="0"/>
        </a:spcBef>
        <a:spcAft>
          <a:spcPct val="0"/>
        </a:spcAft>
        <a:defRPr sz="2600" kern="1200">
          <a:solidFill>
            <a:schemeClr val="bg1"/>
          </a:solidFill>
          <a:latin typeface="Calibri" pitchFamily="34" charset="0"/>
          <a:ea typeface="+mj-ea"/>
          <a:cs typeface="Calibri" pitchFamily="34" charset="0"/>
        </a:defRPr>
      </a:lvl1pPr>
      <a:lvl2pPr algn="l" rtl="0" fontAlgn="base">
        <a:spcBef>
          <a:spcPct val="0"/>
        </a:spcBef>
        <a:spcAft>
          <a:spcPct val="0"/>
        </a:spcAft>
        <a:defRPr sz="2600">
          <a:solidFill>
            <a:schemeClr val="bg1"/>
          </a:solidFill>
          <a:latin typeface="Arial" charset="0"/>
        </a:defRPr>
      </a:lvl2pPr>
      <a:lvl3pPr algn="l" rtl="0" fontAlgn="base">
        <a:spcBef>
          <a:spcPct val="0"/>
        </a:spcBef>
        <a:spcAft>
          <a:spcPct val="0"/>
        </a:spcAft>
        <a:defRPr sz="2600">
          <a:solidFill>
            <a:schemeClr val="bg1"/>
          </a:solidFill>
          <a:latin typeface="Arial" charset="0"/>
        </a:defRPr>
      </a:lvl3pPr>
      <a:lvl4pPr algn="l" rtl="0" fontAlgn="base">
        <a:spcBef>
          <a:spcPct val="0"/>
        </a:spcBef>
        <a:spcAft>
          <a:spcPct val="0"/>
        </a:spcAft>
        <a:defRPr sz="2600">
          <a:solidFill>
            <a:schemeClr val="bg1"/>
          </a:solidFill>
          <a:latin typeface="Arial" charset="0"/>
        </a:defRPr>
      </a:lvl4pPr>
      <a:lvl5pPr algn="l" rtl="0" fontAlgn="base">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228600" indent="-228600" algn="l" rtl="0" fontAlgn="base">
        <a:spcBef>
          <a:spcPct val="20000"/>
        </a:spcBef>
        <a:spcAft>
          <a:spcPct val="0"/>
        </a:spcAft>
        <a:buClr>
          <a:schemeClr val="accent2"/>
        </a:buClr>
        <a:buFont typeface="Arial" charset="0"/>
        <a:buChar char="•"/>
        <a:defRPr kern="1200">
          <a:solidFill>
            <a:schemeClr val="accent4">
              <a:lumMod val="50000"/>
            </a:schemeClr>
          </a:solidFill>
          <a:latin typeface="Calibri" pitchFamily="34" charset="0"/>
          <a:ea typeface="+mn-ea"/>
          <a:cs typeface="Calibri" pitchFamily="34" charset="0"/>
        </a:defRPr>
      </a:lvl1pPr>
      <a:lvl2pPr marL="457200" indent="-228600" algn="l" rtl="0" fontAlgn="base">
        <a:spcBef>
          <a:spcPct val="20000"/>
        </a:spcBef>
        <a:spcAft>
          <a:spcPct val="0"/>
        </a:spcAft>
        <a:buClr>
          <a:schemeClr val="accent2"/>
        </a:buClr>
        <a:buFont typeface="Arial" charset="0"/>
        <a:buChar char="•"/>
        <a:defRPr kern="1200">
          <a:solidFill>
            <a:schemeClr val="accent4">
              <a:lumMod val="50000"/>
            </a:schemeClr>
          </a:solidFill>
          <a:latin typeface="Calibri" pitchFamily="34" charset="0"/>
          <a:ea typeface="+mn-ea"/>
          <a:cs typeface="Calibri" pitchFamily="34" charset="0"/>
        </a:defRPr>
      </a:lvl2pPr>
      <a:lvl3pPr marL="685800" indent="-228600" algn="l" rtl="0" fontAlgn="base">
        <a:spcBef>
          <a:spcPct val="20000"/>
        </a:spcBef>
        <a:spcAft>
          <a:spcPct val="0"/>
        </a:spcAft>
        <a:buClr>
          <a:schemeClr val="accent2"/>
        </a:buClr>
        <a:buFont typeface="Arial" charset="0"/>
        <a:buChar char="•"/>
        <a:defRPr sz="1600" kern="1200">
          <a:solidFill>
            <a:schemeClr val="accent4">
              <a:lumMod val="50000"/>
            </a:schemeClr>
          </a:solidFill>
          <a:latin typeface="Calibri" pitchFamily="34" charset="0"/>
          <a:ea typeface="+mn-ea"/>
          <a:cs typeface="Calibri" pitchFamily="34" charset="0"/>
        </a:defRPr>
      </a:lvl3pPr>
      <a:lvl4pPr marL="914400" indent="-228600" algn="l" rtl="0" fontAlgn="base">
        <a:spcBef>
          <a:spcPct val="20000"/>
        </a:spcBef>
        <a:spcAft>
          <a:spcPct val="0"/>
        </a:spcAft>
        <a:buClr>
          <a:schemeClr val="accent2"/>
        </a:buClr>
        <a:buFont typeface="Arial" charset="0"/>
        <a:buChar char="•"/>
        <a:defRPr sz="1600" kern="1200">
          <a:solidFill>
            <a:schemeClr val="accent4">
              <a:lumMod val="50000"/>
            </a:schemeClr>
          </a:solidFill>
          <a:latin typeface="Calibri" pitchFamily="34" charset="0"/>
          <a:ea typeface="+mn-ea"/>
          <a:cs typeface="Calibri" pitchFamily="34" charset="0"/>
        </a:defRPr>
      </a:lvl4pPr>
      <a:lvl5pPr marL="1143000" indent="-228600" algn="l" rtl="0" fontAlgn="base">
        <a:spcBef>
          <a:spcPct val="20000"/>
        </a:spcBef>
        <a:spcAft>
          <a:spcPct val="0"/>
        </a:spcAft>
        <a:buClr>
          <a:schemeClr val="accent2"/>
        </a:buClr>
        <a:buFont typeface="Arial" charset="0"/>
        <a:buChar char="•"/>
        <a:defRPr sz="16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gs>
            <a:gs pos="50000">
              <a:schemeClr val="bg2">
                <a:lumMod val="95000"/>
              </a:schemeClr>
            </a:gs>
            <a:gs pos="100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6675438"/>
            <a:ext cx="9144000"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27" name="Text Placeholder 2"/>
          <p:cNvSpPr>
            <a:spLocks noGrp="1"/>
          </p:cNvSpPr>
          <p:nvPr>
            <p:ph type="body" idx="1"/>
          </p:nvPr>
        </p:nvSpPr>
        <p:spPr bwMode="auto">
          <a:xfrm>
            <a:off x="228600" y="1235075"/>
            <a:ext cx="8686800" cy="4891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p:nvSpPr>
        <p:spPr>
          <a:xfrm>
            <a:off x="0" y="0"/>
            <a:ext cx="9144000" cy="3651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ight Triangle 8"/>
          <p:cNvSpPr/>
          <p:nvPr/>
        </p:nvSpPr>
        <p:spPr>
          <a:xfrm flipV="1">
            <a:off x="7059613" y="0"/>
            <a:ext cx="1143000" cy="1146175"/>
          </a:xfrm>
          <a:prstGeom prst="r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033" name="Picture 4" descr="CMRNewLogo - correct colour.jpg"/>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7643813" y="484188"/>
            <a:ext cx="1271587" cy="676275"/>
          </a:xfrm>
          <a:prstGeom prst="rect">
            <a:avLst/>
          </a:prstGeom>
          <a:noFill/>
          <a:ln w="9525">
            <a:noFill/>
            <a:miter lim="800000"/>
            <a:headEnd/>
            <a:tailEnd/>
          </a:ln>
        </p:spPr>
      </p:pic>
      <p:sp>
        <p:nvSpPr>
          <p:cNvPr id="8" name="Rectangle 7"/>
          <p:cNvSpPr/>
          <p:nvPr/>
        </p:nvSpPr>
        <p:spPr>
          <a:xfrm>
            <a:off x="0" y="0"/>
            <a:ext cx="7059613" cy="1146175"/>
          </a:xfrm>
          <a:prstGeom prst="rect">
            <a:avLst/>
          </a:prstGeom>
          <a:solidFill>
            <a:schemeClr val="accent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35" name="Title Placeholder 1"/>
          <p:cNvSpPr>
            <a:spLocks noGrp="1"/>
          </p:cNvSpPr>
          <p:nvPr>
            <p:ph type="title"/>
          </p:nvPr>
        </p:nvSpPr>
        <p:spPr bwMode="auto">
          <a:xfrm>
            <a:off x="228600" y="141288"/>
            <a:ext cx="7031038" cy="901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 name="Slide Number Placeholder 5"/>
          <p:cNvSpPr>
            <a:spLocks noGrp="1"/>
          </p:cNvSpPr>
          <p:nvPr>
            <p:ph type="sldNum" sz="quarter" idx="4"/>
          </p:nvPr>
        </p:nvSpPr>
        <p:spPr>
          <a:xfrm>
            <a:off x="8529185" y="6651621"/>
            <a:ext cx="446087" cy="182563"/>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Calibri" pitchFamily="34" charset="0"/>
                <a:cs typeface="Calibri" pitchFamily="34" charset="0"/>
              </a:defRPr>
            </a:lvl1pPr>
          </a:lstStyle>
          <a:p>
            <a:pPr>
              <a:defRPr/>
            </a:pPr>
            <a:fld id="{CAB399D8-88D4-441A-9B49-280ECA08F4B9}" type="slidenum">
              <a:rPr lang="en-US" smtClean="0"/>
              <a:pPr>
                <a:defRPr/>
              </a:pPr>
              <a:t>‹#›</a:t>
            </a:fld>
            <a:endParaRPr lang="en-US" dirty="0"/>
          </a:p>
        </p:txBody>
      </p:sp>
      <p:sp>
        <p:nvSpPr>
          <p:cNvPr id="13" name="TextBox 12"/>
          <p:cNvSpPr txBox="1"/>
          <p:nvPr userDrawn="1"/>
        </p:nvSpPr>
        <p:spPr>
          <a:xfrm>
            <a:off x="3140075" y="6651621"/>
            <a:ext cx="2863850" cy="246221"/>
          </a:xfrm>
          <a:prstGeom prst="rect">
            <a:avLst/>
          </a:prstGeom>
          <a:noFill/>
        </p:spPr>
        <p:txBody>
          <a:bodyPr wrap="square" rtlCol="0">
            <a:spAutoFit/>
          </a:bodyPr>
          <a:lstStyle/>
          <a:p>
            <a:pPr algn="ctr"/>
            <a:r>
              <a:rPr lang="en-GB" sz="1000" dirty="0" smtClean="0">
                <a:solidFill>
                  <a:schemeClr val="bg1"/>
                </a:solidFill>
                <a:latin typeface="Calibri" pitchFamily="34" charset="0"/>
                <a:cs typeface="Calibri" pitchFamily="34" charset="0"/>
              </a:rPr>
              <a:t>SHIL:</a:t>
            </a:r>
            <a:r>
              <a:rPr lang="en-GB" sz="1000" baseline="0" dirty="0" smtClean="0">
                <a:solidFill>
                  <a:schemeClr val="bg1"/>
                </a:solidFill>
                <a:latin typeface="Calibri" pitchFamily="34" charset="0"/>
                <a:cs typeface="Calibri" pitchFamily="34" charset="0"/>
              </a:rPr>
              <a:t> Rhinopinch</a:t>
            </a:r>
            <a:endParaRPr lang="en-GB" sz="1000" dirty="0">
              <a:solidFill>
                <a:schemeClr val="bg1"/>
              </a:solidFill>
              <a:latin typeface="Calibri" pitchFamily="34" charset="0"/>
              <a:cs typeface="Calibri" pitchFamily="34" charset="0"/>
            </a:endParaRPr>
          </a:p>
        </p:txBody>
      </p:sp>
      <p:sp>
        <p:nvSpPr>
          <p:cNvPr id="14" name="TextBox 13"/>
          <p:cNvSpPr txBox="1"/>
          <p:nvPr userDrawn="1"/>
        </p:nvSpPr>
        <p:spPr>
          <a:xfrm>
            <a:off x="88900" y="6651621"/>
            <a:ext cx="2863850" cy="246221"/>
          </a:xfrm>
          <a:prstGeom prst="rect">
            <a:avLst/>
          </a:prstGeom>
          <a:noFill/>
        </p:spPr>
        <p:txBody>
          <a:bodyPr wrap="square" rtlCol="0">
            <a:spAutoFit/>
          </a:bodyPr>
          <a:lstStyle/>
          <a:p>
            <a:pPr algn="l"/>
            <a:r>
              <a:rPr lang="en-GB" sz="1000" dirty="0" smtClean="0">
                <a:solidFill>
                  <a:schemeClr val="bg1"/>
                </a:solidFill>
                <a:latin typeface="Calibri" pitchFamily="34" charset="0"/>
                <a:cs typeface="Calibri" pitchFamily="34" charset="0"/>
              </a:rPr>
              <a:t>Confidential</a:t>
            </a:r>
            <a:endParaRPr lang="en-GB" sz="1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35724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2600" kern="1200" smtClean="0">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2286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1.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28.png"/><Relationship Id="rId5" Type="http://schemas.microsoft.com/office/2007/relationships/hdphoto" Target="../media/hdphoto7.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15.xml"/><Relationship Id="rId5" Type="http://schemas.microsoft.com/office/2007/relationships/hdphoto" Target="../media/hdphoto8.wdp"/><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bwMode="auto">
          <a:xfrm>
            <a:off x="333580" y="752475"/>
            <a:ext cx="4022725" cy="389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3000" kern="1200">
                <a:solidFill>
                  <a:schemeClr val="bg2"/>
                </a:solidFill>
                <a:latin typeface="Calibri" pitchFamily="34" charset="0"/>
                <a:ea typeface="+mj-ea"/>
                <a:cs typeface="Calibri" pitchFamily="34" charset="0"/>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a:lstStyle>
          <a:p>
            <a:r>
              <a:rPr lang="en-GB" sz="3600" dirty="0" smtClean="0"/>
              <a:t>Understanding barriers to adoption of Rhinopinch within the NHS</a:t>
            </a:r>
            <a:br>
              <a:rPr lang="en-GB" sz="3600" dirty="0" smtClean="0"/>
            </a:br>
            <a:endParaRPr lang="en-GB" sz="3600" dirty="0" smtClean="0"/>
          </a:p>
          <a:p>
            <a:r>
              <a:rPr lang="en-GB" sz="3600" dirty="0" smtClean="0"/>
              <a:t/>
            </a:r>
            <a:br>
              <a:rPr lang="en-GB" sz="3600" dirty="0" smtClean="0"/>
            </a:br>
            <a:r>
              <a:rPr lang="en-GB" sz="2000" dirty="0" smtClean="0"/>
              <a:t>Prepared for:</a:t>
            </a:r>
          </a:p>
          <a:p>
            <a:r>
              <a:rPr lang="en-GB" sz="2000" dirty="0" smtClean="0"/>
              <a:t/>
            </a:r>
            <a:br>
              <a:rPr lang="en-GB" sz="2000" dirty="0" smtClean="0"/>
            </a:br>
            <a:r>
              <a:rPr lang="en-GB" sz="2000" dirty="0" smtClean="0"/>
              <a:t>By Creative Medical Research</a:t>
            </a:r>
          </a:p>
          <a:p>
            <a:endParaRPr lang="en-GB" sz="2000" dirty="0" smtClean="0"/>
          </a:p>
          <a:p>
            <a:endParaRPr lang="en-GB" sz="2000" dirty="0"/>
          </a:p>
          <a:p>
            <a:r>
              <a:rPr lang="en-GB" sz="2000" dirty="0" smtClean="0"/>
              <a:t>May 2013</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944535"/>
            <a:ext cx="1568450" cy="55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48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HCPs involved in the research estimate their Emergency Department sees on average 4 epistaxis cases per day, with elderly patients representing the majority</a:t>
            </a:r>
            <a:endParaRPr lang="en-GB" sz="2000" dirty="0"/>
          </a:p>
        </p:txBody>
      </p:sp>
      <p:sp>
        <p:nvSpPr>
          <p:cNvPr id="3" name="Content Placeholder 2"/>
          <p:cNvSpPr>
            <a:spLocks noGrp="1"/>
          </p:cNvSpPr>
          <p:nvPr>
            <p:ph idx="1"/>
          </p:nvPr>
        </p:nvSpPr>
        <p:spPr>
          <a:xfrm>
            <a:off x="2743200" y="1280461"/>
            <a:ext cx="6143172" cy="768384"/>
          </a:xfrm>
        </p:spPr>
        <p:txBody>
          <a:bodyPr/>
          <a:lstStyle/>
          <a:p>
            <a:pPr marL="0" lvl="2" indent="0">
              <a:buNone/>
            </a:pPr>
            <a:r>
              <a:rPr lang="en-GB" dirty="0" smtClean="0"/>
              <a:t>On average, HCPs estimate their Emergency Department to be seeing </a:t>
            </a:r>
            <a:r>
              <a:rPr lang="en-GB" b="1" dirty="0" smtClean="0">
                <a:solidFill>
                  <a:schemeClr val="accent4"/>
                </a:solidFill>
              </a:rPr>
              <a:t>4 epistaxis cases per day</a:t>
            </a:r>
            <a:r>
              <a:rPr lang="en-GB" dirty="0" smtClean="0"/>
              <a:t>; ranging from 3-4 a week to 10-12 cases a day in larger teaching hospitals</a:t>
            </a:r>
          </a:p>
          <a:p>
            <a:pPr marL="0" lvl="2" indent="0">
              <a:spcBef>
                <a:spcPts val="600"/>
              </a:spcBef>
              <a:buNone/>
            </a:pPr>
            <a:r>
              <a:rPr lang="en-GB" dirty="0" smtClean="0"/>
              <a:t>The majority are </a:t>
            </a:r>
            <a:r>
              <a:rPr lang="en-GB" b="1" dirty="0">
                <a:solidFill>
                  <a:schemeClr val="accent4"/>
                </a:solidFill>
              </a:rPr>
              <a:t>walk in </a:t>
            </a:r>
            <a:r>
              <a:rPr lang="en-GB" dirty="0" smtClean="0"/>
              <a:t>cases, generally presenting only for the treatment and management of their nosebleed</a:t>
            </a:r>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10</a:t>
            </a:fld>
            <a:endParaRPr lang="en-US" dirty="0"/>
          </a:p>
        </p:txBody>
      </p:sp>
      <p:sp>
        <p:nvSpPr>
          <p:cNvPr id="5" name="Content Placeholder 2"/>
          <p:cNvSpPr txBox="1">
            <a:spLocks/>
          </p:cNvSpPr>
          <p:nvPr/>
        </p:nvSpPr>
        <p:spPr bwMode="auto">
          <a:xfrm>
            <a:off x="6633262" y="3356751"/>
            <a:ext cx="2253110" cy="1754326"/>
          </a:xfrm>
          <a:prstGeom prst="rect">
            <a:avLst/>
          </a:prstGeom>
          <a:solidFill>
            <a:schemeClr val="bg1"/>
          </a:solidFill>
          <a:ln>
            <a:solidFill>
              <a:schemeClr val="tx2"/>
            </a:solidFill>
          </a:ln>
        </p:spPr>
        <p:txBody>
          <a:bodyPr wrap="square">
            <a:spAutoFit/>
          </a:bodyPr>
          <a:lstStyle>
            <a:defPPr>
              <a:defRPr lang="en-US"/>
            </a:defPPr>
            <a:lvl1pPr eaLnBrk="0" hangingPunct="0">
              <a:spcBef>
                <a:spcPct val="20000"/>
              </a:spcBef>
              <a:buClr>
                <a:srgbClr val="F0BC00"/>
              </a:buClr>
              <a:defRPr sz="1600" b="1" u="sng">
                <a:solidFill>
                  <a:schemeClr val="bg1"/>
                </a:solidFill>
                <a:latin typeface="Calibri" pitchFamily="34" charset="0"/>
                <a:cs typeface="Calibri" pitchFamily="34" charset="0"/>
              </a:defRPr>
            </a:lvl1pPr>
            <a:lvl3pPr marL="354013" lvl="2" indent="-177800" eaLnBrk="0" hangingPunct="0">
              <a:spcBef>
                <a:spcPct val="20000"/>
              </a:spcBef>
              <a:buClr>
                <a:schemeClr val="bg1"/>
              </a:buClr>
              <a:buFont typeface="Arial" charset="0"/>
              <a:buChar char="•"/>
              <a:defRPr sz="1400">
                <a:solidFill>
                  <a:schemeClr val="bg1"/>
                </a:solidFill>
                <a:latin typeface="Calibri" pitchFamily="34" charset="0"/>
                <a:cs typeface="Calibri" pitchFamily="34" charset="0"/>
              </a:defRPr>
            </a:lvl3pPr>
          </a:lstStyle>
          <a:p>
            <a:r>
              <a:rPr lang="en-GB" sz="1800" b="0" u="none" dirty="0" smtClean="0">
                <a:solidFill>
                  <a:schemeClr val="accent4">
                    <a:lumMod val="50000"/>
                  </a:schemeClr>
                </a:solidFill>
              </a:rPr>
              <a:t>Most of the epistaxis cases are considered spontaneous; only </a:t>
            </a:r>
            <a:r>
              <a:rPr lang="en-GB" sz="1800" b="0" u="none" dirty="0">
                <a:solidFill>
                  <a:schemeClr val="accent4">
                    <a:lumMod val="50000"/>
                  </a:schemeClr>
                </a:solidFill>
              </a:rPr>
              <a:t>a </a:t>
            </a:r>
            <a:r>
              <a:rPr lang="en-GB" sz="1800" b="0" u="none" dirty="0" smtClean="0">
                <a:solidFill>
                  <a:schemeClr val="accent4">
                    <a:lumMod val="50000"/>
                  </a:schemeClr>
                </a:solidFill>
              </a:rPr>
              <a:t>minority are </a:t>
            </a:r>
            <a:r>
              <a:rPr lang="en-GB" sz="1800" b="0" u="none" dirty="0">
                <a:solidFill>
                  <a:schemeClr val="accent4">
                    <a:lumMod val="50000"/>
                  </a:schemeClr>
                </a:solidFill>
              </a:rPr>
              <a:t>due to trauma (e.g. assault, sporting </a:t>
            </a:r>
            <a:r>
              <a:rPr lang="en-GB" sz="1800" b="0" u="none" dirty="0" smtClean="0">
                <a:solidFill>
                  <a:schemeClr val="accent4">
                    <a:lumMod val="50000"/>
                  </a:schemeClr>
                </a:solidFill>
              </a:rPr>
              <a:t>injury)</a:t>
            </a:r>
            <a:endParaRPr lang="en-GB" sz="1800" b="0" u="none" dirty="0">
              <a:solidFill>
                <a:schemeClr val="accent4">
                  <a:lumMod val="50000"/>
                </a:schemeClr>
              </a:solidFill>
            </a:endParaRPr>
          </a:p>
        </p:txBody>
      </p:sp>
      <p:sp>
        <p:nvSpPr>
          <p:cNvPr id="12" name="Rectangle 11"/>
          <p:cNvSpPr/>
          <p:nvPr/>
        </p:nvSpPr>
        <p:spPr>
          <a:xfrm>
            <a:off x="537033" y="2826055"/>
            <a:ext cx="5789139" cy="1372683"/>
          </a:xfrm>
          <a:prstGeom prst="rect">
            <a:avLst/>
          </a:prstGeom>
          <a:solidFill>
            <a:schemeClr val="accent4"/>
          </a:solidFill>
        </p:spPr>
        <p:txBody>
          <a:bodyPr wrap="square">
            <a:spAutoFit/>
          </a:bodyPr>
          <a:lstStyle/>
          <a:p>
            <a:pPr lvl="0" eaLnBrk="0" hangingPunct="0">
              <a:spcBef>
                <a:spcPct val="20000"/>
              </a:spcBef>
              <a:buClr>
                <a:srgbClr val="F0BC00"/>
              </a:buClr>
            </a:pPr>
            <a:r>
              <a:rPr lang="en-GB" sz="1600" b="1" dirty="0">
                <a:solidFill>
                  <a:schemeClr val="bg1"/>
                </a:solidFill>
                <a:latin typeface="Calibri" pitchFamily="34" charset="0"/>
                <a:cs typeface="Calibri" pitchFamily="34" charset="0"/>
              </a:rPr>
              <a:t>Majority </a:t>
            </a:r>
            <a:r>
              <a:rPr lang="en-GB" sz="1600" b="1" dirty="0" smtClean="0">
                <a:solidFill>
                  <a:schemeClr val="bg1"/>
                </a:solidFill>
                <a:latin typeface="Calibri" pitchFamily="34" charset="0"/>
                <a:cs typeface="Calibri" pitchFamily="34" charset="0"/>
              </a:rPr>
              <a:t>of epistaxis patients presenting in A&amp;E are elderly</a:t>
            </a:r>
            <a:endParaRPr lang="en-GB" sz="1400" dirty="0">
              <a:solidFill>
                <a:schemeClr val="bg1"/>
              </a:solidFill>
              <a:latin typeface="Calibri" pitchFamily="34" charset="0"/>
              <a:cs typeface="Calibri" pitchFamily="34" charset="0"/>
            </a:endParaRPr>
          </a:p>
          <a:p>
            <a:pPr lvl="0" eaLnBrk="0" hangingPunct="0">
              <a:spcBef>
                <a:spcPct val="20000"/>
              </a:spcBef>
              <a:buClr>
                <a:srgbClr val="F0BC00"/>
              </a:buClr>
            </a:pPr>
            <a:r>
              <a:rPr lang="en-GB" sz="1400" dirty="0" smtClean="0">
                <a:solidFill>
                  <a:schemeClr val="bg1"/>
                </a:solidFill>
                <a:latin typeface="Calibri" pitchFamily="34" charset="0"/>
                <a:cs typeface="Calibri" pitchFamily="34" charset="0"/>
              </a:rPr>
              <a:t>At increased risk of epistaxis often due to:</a:t>
            </a:r>
            <a:endParaRPr lang="en-GB" sz="1400" dirty="0">
              <a:solidFill>
                <a:schemeClr val="bg1"/>
              </a:solidFill>
              <a:latin typeface="Calibri" pitchFamily="34" charset="0"/>
              <a:cs typeface="Calibri" pitchFamily="34" charset="0"/>
            </a:endParaRPr>
          </a:p>
          <a:p>
            <a:pPr marL="354013" lvl="2" indent="-177800" eaLnBrk="0" hangingPunct="0">
              <a:spcBef>
                <a:spcPct val="20000"/>
              </a:spcBef>
              <a:buClr>
                <a:schemeClr val="bg1"/>
              </a:buClr>
              <a:buFont typeface="Arial" charset="0"/>
              <a:buChar char="•"/>
            </a:pPr>
            <a:r>
              <a:rPr lang="en-GB" sz="1400" dirty="0" smtClean="0">
                <a:solidFill>
                  <a:schemeClr val="bg1"/>
                </a:solidFill>
                <a:latin typeface="Calibri" pitchFamily="34" charset="0"/>
                <a:cs typeface="Calibri" pitchFamily="34" charset="0"/>
              </a:rPr>
              <a:t>Over </a:t>
            </a:r>
            <a:r>
              <a:rPr lang="en-GB" sz="1400" dirty="0">
                <a:solidFill>
                  <a:schemeClr val="bg1"/>
                </a:solidFill>
                <a:latin typeface="Calibri" pitchFamily="34" charset="0"/>
                <a:cs typeface="Calibri" pitchFamily="34" charset="0"/>
              </a:rPr>
              <a:t>60 years </a:t>
            </a:r>
            <a:r>
              <a:rPr lang="en-GB" sz="1400" dirty="0" smtClean="0">
                <a:solidFill>
                  <a:schemeClr val="bg1"/>
                </a:solidFill>
                <a:latin typeface="Calibri" pitchFamily="34" charset="0"/>
                <a:cs typeface="Calibri" pitchFamily="34" charset="0"/>
              </a:rPr>
              <a:t>old</a:t>
            </a:r>
          </a:p>
          <a:p>
            <a:pPr marL="354013" lvl="2" indent="-177800" eaLnBrk="0" hangingPunct="0">
              <a:spcBef>
                <a:spcPct val="20000"/>
              </a:spcBef>
              <a:buClr>
                <a:schemeClr val="bg1"/>
              </a:buClr>
              <a:buFont typeface="Arial" charset="0"/>
              <a:buChar char="•"/>
            </a:pPr>
            <a:r>
              <a:rPr lang="en-GB" sz="1400" dirty="0" smtClean="0">
                <a:solidFill>
                  <a:schemeClr val="bg1"/>
                </a:solidFill>
                <a:latin typeface="Calibri" pitchFamily="34" charset="0"/>
                <a:cs typeface="Calibri" pitchFamily="34" charset="0"/>
              </a:rPr>
              <a:t>High </a:t>
            </a:r>
            <a:r>
              <a:rPr lang="en-GB" sz="1400" dirty="0">
                <a:solidFill>
                  <a:schemeClr val="bg1"/>
                </a:solidFill>
                <a:latin typeface="Calibri" pitchFamily="34" charset="0"/>
                <a:cs typeface="Calibri" pitchFamily="34" charset="0"/>
              </a:rPr>
              <a:t>blood pressure </a:t>
            </a:r>
            <a:r>
              <a:rPr lang="en-GB" sz="1400" dirty="0" smtClean="0">
                <a:solidFill>
                  <a:schemeClr val="bg1"/>
                </a:solidFill>
                <a:latin typeface="Calibri" pitchFamily="34" charset="0"/>
                <a:cs typeface="Calibri" pitchFamily="34" charset="0"/>
              </a:rPr>
              <a:t>/ hypertension</a:t>
            </a:r>
            <a:endParaRPr lang="en-GB" sz="1400" dirty="0">
              <a:solidFill>
                <a:schemeClr val="bg1"/>
              </a:solidFill>
              <a:latin typeface="Calibri" pitchFamily="34" charset="0"/>
              <a:cs typeface="Calibri" pitchFamily="34" charset="0"/>
            </a:endParaRPr>
          </a:p>
          <a:p>
            <a:pPr marL="354013" lvl="2" indent="-177800" eaLnBrk="0" hangingPunct="0">
              <a:spcBef>
                <a:spcPct val="20000"/>
              </a:spcBef>
              <a:buClr>
                <a:schemeClr val="bg1"/>
              </a:buClr>
              <a:buFont typeface="Arial" charset="0"/>
              <a:buChar char="•"/>
            </a:pPr>
            <a:r>
              <a:rPr lang="en-GB" sz="1400" dirty="0" smtClean="0">
                <a:solidFill>
                  <a:schemeClr val="bg1"/>
                </a:solidFill>
                <a:latin typeface="Calibri" pitchFamily="34" charset="0"/>
                <a:cs typeface="Calibri" pitchFamily="34" charset="0"/>
              </a:rPr>
              <a:t>Exposure to antiplatelets or anticoagulants (e.g. Warfarin)</a:t>
            </a:r>
          </a:p>
        </p:txBody>
      </p:sp>
      <p:sp>
        <p:nvSpPr>
          <p:cNvPr id="15" name="Rectangle 14"/>
          <p:cNvSpPr/>
          <p:nvPr/>
        </p:nvSpPr>
        <p:spPr>
          <a:xfrm>
            <a:off x="537033" y="4269407"/>
            <a:ext cx="5789140" cy="1360372"/>
          </a:xfrm>
          <a:prstGeom prst="rect">
            <a:avLst/>
          </a:prstGeom>
          <a:solidFill>
            <a:schemeClr val="accent4"/>
          </a:solidFill>
        </p:spPr>
        <p:txBody>
          <a:bodyPr wrap="square">
            <a:spAutoFit/>
          </a:bodyPr>
          <a:lstStyle/>
          <a:p>
            <a:pPr eaLnBrk="0" hangingPunct="0">
              <a:spcBef>
                <a:spcPct val="20000"/>
              </a:spcBef>
              <a:buClr>
                <a:srgbClr val="F0BC00"/>
              </a:buClr>
            </a:pPr>
            <a:r>
              <a:rPr lang="en-GB" sz="1600" b="1" dirty="0">
                <a:solidFill>
                  <a:schemeClr val="bg1"/>
                </a:solidFill>
                <a:latin typeface="Calibri" pitchFamily="34" charset="0"/>
                <a:cs typeface="Calibri" pitchFamily="34" charset="0"/>
              </a:rPr>
              <a:t>Paediatrics are also a risk </a:t>
            </a:r>
            <a:r>
              <a:rPr lang="en-GB" sz="1600" b="1" dirty="0" smtClean="0">
                <a:solidFill>
                  <a:schemeClr val="bg1"/>
                </a:solidFill>
                <a:latin typeface="Calibri" pitchFamily="34" charset="0"/>
                <a:cs typeface="Calibri" pitchFamily="34" charset="0"/>
              </a:rPr>
              <a:t>group for epistaxis but not seen in A&amp;E as frequently as elderly </a:t>
            </a:r>
            <a:endParaRPr lang="en-GB" sz="1600" b="1" dirty="0">
              <a:solidFill>
                <a:schemeClr val="bg1"/>
              </a:solidFill>
              <a:latin typeface="Calibri" pitchFamily="34" charset="0"/>
              <a:cs typeface="Calibri" pitchFamily="34" charset="0"/>
            </a:endParaRPr>
          </a:p>
          <a:p>
            <a:pPr marL="354013" lvl="2" indent="-177800" eaLnBrk="0" hangingPunct="0">
              <a:spcBef>
                <a:spcPct val="20000"/>
              </a:spcBef>
              <a:buClr>
                <a:schemeClr val="bg1"/>
              </a:buClr>
              <a:buFont typeface="Arial" charset="0"/>
              <a:buChar char="•"/>
            </a:pPr>
            <a:r>
              <a:rPr lang="en-GB" sz="1400" dirty="0">
                <a:solidFill>
                  <a:schemeClr val="bg1"/>
                </a:solidFill>
                <a:latin typeface="Calibri" pitchFamily="34" charset="0"/>
                <a:cs typeface="Calibri" pitchFamily="34" charset="0"/>
              </a:rPr>
              <a:t>More likely to </a:t>
            </a:r>
            <a:r>
              <a:rPr lang="en-GB" sz="1400" dirty="0" smtClean="0">
                <a:solidFill>
                  <a:schemeClr val="bg1"/>
                </a:solidFill>
                <a:latin typeface="Calibri" pitchFamily="34" charset="0"/>
                <a:cs typeface="Calibri" pitchFamily="34" charset="0"/>
              </a:rPr>
              <a:t>be suffering </a:t>
            </a:r>
            <a:r>
              <a:rPr lang="en-GB" sz="1400" dirty="0">
                <a:solidFill>
                  <a:schemeClr val="bg1"/>
                </a:solidFill>
                <a:latin typeface="Calibri" pitchFamily="34" charset="0"/>
                <a:cs typeface="Calibri" pitchFamily="34" charset="0"/>
              </a:rPr>
              <a:t>from spontaneous anterior epistaxis</a:t>
            </a:r>
          </a:p>
          <a:p>
            <a:pPr marL="354013" lvl="2" indent="-177800" eaLnBrk="0" hangingPunct="0">
              <a:spcBef>
                <a:spcPct val="20000"/>
              </a:spcBef>
              <a:buClr>
                <a:schemeClr val="bg1"/>
              </a:buClr>
              <a:buFont typeface="Arial" charset="0"/>
              <a:buChar char="•"/>
            </a:pPr>
            <a:r>
              <a:rPr lang="en-GB" sz="1400" dirty="0">
                <a:solidFill>
                  <a:schemeClr val="bg1"/>
                </a:solidFill>
                <a:latin typeface="Calibri" pitchFamily="34" charset="0"/>
                <a:cs typeface="Calibri" pitchFamily="34" charset="0"/>
              </a:rPr>
              <a:t>Often caused by picking</a:t>
            </a:r>
          </a:p>
          <a:p>
            <a:pPr marL="354013" lvl="2" indent="-177800" eaLnBrk="0" hangingPunct="0">
              <a:spcBef>
                <a:spcPct val="20000"/>
              </a:spcBef>
              <a:buClr>
                <a:schemeClr val="bg1"/>
              </a:buClr>
              <a:buFont typeface="Arial" charset="0"/>
              <a:buChar char="•"/>
            </a:pPr>
            <a:r>
              <a:rPr lang="en-GB" sz="1400" i="1" dirty="0" smtClean="0">
                <a:solidFill>
                  <a:schemeClr val="bg1"/>
                </a:solidFill>
                <a:latin typeface="Calibri" pitchFamily="34" charset="0"/>
                <a:cs typeface="Calibri" pitchFamily="34" charset="0"/>
              </a:rPr>
              <a:t>Not </a:t>
            </a:r>
            <a:r>
              <a:rPr lang="en-GB" sz="1400" i="1" dirty="0">
                <a:solidFill>
                  <a:schemeClr val="bg1"/>
                </a:solidFill>
                <a:latin typeface="Calibri" pitchFamily="34" charset="0"/>
                <a:cs typeface="Calibri" pitchFamily="34" charset="0"/>
              </a:rPr>
              <a:t>all A&amp;E depts. involved in the research </a:t>
            </a:r>
            <a:r>
              <a:rPr lang="en-GB" sz="1400" i="1" dirty="0" smtClean="0">
                <a:solidFill>
                  <a:schemeClr val="bg1"/>
                </a:solidFill>
                <a:latin typeface="Calibri" pitchFamily="34" charset="0"/>
                <a:cs typeface="Calibri" pitchFamily="34" charset="0"/>
              </a:rPr>
              <a:t>see paediatric patients</a:t>
            </a:r>
            <a:endParaRPr lang="en-GB" sz="1400" i="1" dirty="0">
              <a:solidFill>
                <a:schemeClr val="bg1"/>
              </a:solidFill>
              <a:latin typeface="Calibri" pitchFamily="34" charset="0"/>
              <a:cs typeface="Calibri" pitchFamily="34" charset="0"/>
            </a:endParaRPr>
          </a:p>
        </p:txBody>
      </p:sp>
      <p:sp>
        <p:nvSpPr>
          <p:cNvPr id="16" name="Rectangle 15"/>
          <p:cNvSpPr/>
          <p:nvPr/>
        </p:nvSpPr>
        <p:spPr>
          <a:xfrm>
            <a:off x="551547" y="5704379"/>
            <a:ext cx="5789140" cy="855619"/>
          </a:xfrm>
          <a:prstGeom prst="rect">
            <a:avLst/>
          </a:prstGeom>
          <a:solidFill>
            <a:schemeClr val="accent4"/>
          </a:solidFill>
        </p:spPr>
        <p:txBody>
          <a:bodyPr wrap="square">
            <a:spAutoFit/>
          </a:bodyPr>
          <a:lstStyle/>
          <a:p>
            <a:pPr eaLnBrk="0" hangingPunct="0">
              <a:spcBef>
                <a:spcPct val="20000"/>
              </a:spcBef>
              <a:buClr>
                <a:srgbClr val="F0BC00"/>
              </a:buClr>
            </a:pPr>
            <a:r>
              <a:rPr lang="en-GB" sz="1600" b="1" dirty="0">
                <a:solidFill>
                  <a:schemeClr val="bg1"/>
                </a:solidFill>
                <a:latin typeface="Calibri" pitchFamily="34" charset="0"/>
                <a:cs typeface="Calibri" pitchFamily="34" charset="0"/>
              </a:rPr>
              <a:t>Other small patient subsets more at risk of epistaxis are:</a:t>
            </a:r>
          </a:p>
          <a:p>
            <a:pPr marL="354013" lvl="2" indent="-177800" eaLnBrk="0" hangingPunct="0">
              <a:spcBef>
                <a:spcPct val="20000"/>
              </a:spcBef>
              <a:buClr>
                <a:schemeClr val="bg1"/>
              </a:buClr>
              <a:buFont typeface="Arial" charset="0"/>
              <a:buChar char="•"/>
            </a:pPr>
            <a:r>
              <a:rPr lang="en-GB" sz="1400" dirty="0">
                <a:solidFill>
                  <a:schemeClr val="bg1"/>
                </a:solidFill>
                <a:latin typeface="Calibri" pitchFamily="34" charset="0"/>
                <a:cs typeface="Calibri" pitchFamily="34" charset="0"/>
              </a:rPr>
              <a:t>Platelet and blood clotting disorders (e.g. haemophilia)</a:t>
            </a:r>
          </a:p>
          <a:p>
            <a:pPr marL="354013" lvl="2" indent="-177800" eaLnBrk="0" hangingPunct="0">
              <a:spcBef>
                <a:spcPct val="20000"/>
              </a:spcBef>
              <a:buClr>
                <a:schemeClr val="bg1"/>
              </a:buClr>
              <a:buFont typeface="Arial" charset="0"/>
              <a:buChar char="•"/>
            </a:pPr>
            <a:r>
              <a:rPr lang="en-GB" sz="1400" dirty="0">
                <a:solidFill>
                  <a:schemeClr val="bg1"/>
                </a:solidFill>
                <a:latin typeface="Calibri" pitchFamily="34" charset="0"/>
                <a:cs typeface="Calibri" pitchFamily="34" charset="0"/>
              </a:rPr>
              <a:t>Patients undergoing cancer treatment (e.g. bone marrow suppression)</a:t>
            </a:r>
          </a:p>
        </p:txBody>
      </p:sp>
      <p:pic>
        <p:nvPicPr>
          <p:cNvPr id="2052"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849" y="1333332"/>
            <a:ext cx="2440856" cy="136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62859" y="2971196"/>
            <a:ext cx="0" cy="347539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243750" y="4660698"/>
            <a:ext cx="2915670" cy="307777"/>
          </a:xfrm>
          <a:prstGeom prst="rect">
            <a:avLst/>
          </a:prstGeom>
          <a:noFill/>
        </p:spPr>
        <p:txBody>
          <a:bodyPr wrap="none" rtlCol="0">
            <a:spAutoFit/>
          </a:bodyPr>
          <a:lstStyle/>
          <a:p>
            <a:r>
              <a:rPr lang="en-GB" sz="1400" dirty="0" smtClean="0">
                <a:solidFill>
                  <a:schemeClr val="accent1"/>
                </a:solidFill>
                <a:latin typeface="Calibri" pitchFamily="34" charset="0"/>
                <a:cs typeface="Calibri" pitchFamily="34" charset="0"/>
              </a:rPr>
              <a:t>Types of epistaxis patients presenting</a:t>
            </a:r>
            <a:endParaRPr lang="en-GB" sz="1400"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377764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2093" y="2043052"/>
            <a:ext cx="7927967" cy="257204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38568" y="127220"/>
            <a:ext cx="7234741" cy="901700"/>
          </a:xfrm>
        </p:spPr>
        <p:txBody>
          <a:bodyPr/>
          <a:lstStyle/>
          <a:p>
            <a:r>
              <a:rPr lang="en-GB" sz="2000" dirty="0" smtClean="0"/>
              <a:t>No official classification system exists for epistaxis but HCPs generally look for factors that are likely to dictate whether bleed is anterior or posterior, which may affect course of management </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11</a:t>
            </a:fld>
            <a:endParaRPr lang="en-US" dirty="0"/>
          </a:p>
        </p:txBody>
      </p:sp>
      <p:sp>
        <p:nvSpPr>
          <p:cNvPr id="4" name="Rectangle 3"/>
          <p:cNvSpPr/>
          <p:nvPr/>
        </p:nvSpPr>
        <p:spPr>
          <a:xfrm>
            <a:off x="123820" y="1201758"/>
            <a:ext cx="8872696" cy="1311128"/>
          </a:xfrm>
          <a:prstGeom prst="rect">
            <a:avLst/>
          </a:prstGeom>
        </p:spPr>
        <p:txBody>
          <a:bodyPr wrap="square">
            <a:spAutoFit/>
          </a:bodyPr>
          <a:lstStyle/>
          <a:p>
            <a:pPr lvl="0" eaLnBrk="0" hangingPunct="0">
              <a:spcBef>
                <a:spcPct val="20000"/>
              </a:spcBef>
              <a:buClr>
                <a:srgbClr val="F0BC00"/>
              </a:buClr>
            </a:pPr>
            <a:r>
              <a:rPr lang="en-GB" dirty="0" smtClean="0">
                <a:solidFill>
                  <a:srgbClr val="54A9C6">
                    <a:lumMod val="50000"/>
                  </a:srgbClr>
                </a:solidFill>
                <a:latin typeface="Calibri" pitchFamily="34" charset="0"/>
                <a:cs typeface="Calibri" pitchFamily="34" charset="0"/>
              </a:rPr>
              <a:t>HCPs are not aware of a classification system for epistaxis but do tend to look for key observations or risk factors which may impact on treatment approach</a:t>
            </a:r>
          </a:p>
          <a:p>
            <a:pPr marL="685800" lvl="1" indent="-228600" eaLnBrk="0" hangingPunct="0">
              <a:spcBef>
                <a:spcPct val="20000"/>
              </a:spcBef>
              <a:buClr>
                <a:srgbClr val="F0BC00"/>
              </a:buClr>
              <a:buFont typeface="Arial" charset="0"/>
              <a:buChar char="•"/>
            </a:pPr>
            <a:endParaRPr lang="en-GB" dirty="0" smtClean="0">
              <a:solidFill>
                <a:srgbClr val="54A9C6">
                  <a:lumMod val="50000"/>
                </a:srgbClr>
              </a:solidFill>
              <a:latin typeface="Calibri" pitchFamily="34" charset="0"/>
              <a:cs typeface="Calibri" pitchFamily="34" charset="0"/>
            </a:endParaRPr>
          </a:p>
          <a:p>
            <a:pPr marL="228600" lvl="0" indent="-228600" eaLnBrk="0" hangingPunct="0">
              <a:spcBef>
                <a:spcPct val="20000"/>
              </a:spcBef>
              <a:buClr>
                <a:srgbClr val="F0BC00"/>
              </a:buClr>
              <a:buFont typeface="Arial" charset="0"/>
              <a:buChar char="•"/>
            </a:pPr>
            <a:endParaRPr lang="en-GB" dirty="0" smtClean="0">
              <a:solidFill>
                <a:srgbClr val="54A9C6">
                  <a:lumMod val="50000"/>
                </a:srgbClr>
              </a:solidFill>
              <a:latin typeface="Calibri" pitchFamily="34" charset="0"/>
              <a:cs typeface="Calibri" pitchFamily="34" charset="0"/>
            </a:endParaRPr>
          </a:p>
        </p:txBody>
      </p:sp>
      <p:sp>
        <p:nvSpPr>
          <p:cNvPr id="6" name="Rounded Rectangular Callout 5"/>
          <p:cNvSpPr/>
          <p:nvPr/>
        </p:nvSpPr>
        <p:spPr>
          <a:xfrm>
            <a:off x="5864590" y="4959240"/>
            <a:ext cx="2575695" cy="1252873"/>
          </a:xfrm>
          <a:prstGeom prst="wedgeRoundRectCallout">
            <a:avLst>
              <a:gd name="adj1" fmla="val 46303"/>
              <a:gd name="adj2" fmla="val -63857"/>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"When </a:t>
            </a:r>
            <a:r>
              <a:rPr lang="en-GB" sz="1200" i="1" dirty="0">
                <a:solidFill>
                  <a:schemeClr val="tx2">
                    <a:lumMod val="50000"/>
                  </a:schemeClr>
                </a:solidFill>
                <a:latin typeface="Calibri" pitchFamily="34" charset="0"/>
                <a:cs typeface="Calibri" pitchFamily="34" charset="0"/>
              </a:rPr>
              <a:t>you see a patient you don’t 100% know whether its anterior or posterior so you end up approaching all patients in the same </a:t>
            </a:r>
            <a:r>
              <a:rPr lang="en-GB" sz="1200" i="1" dirty="0" smtClean="0">
                <a:solidFill>
                  <a:schemeClr val="tx2">
                    <a:lumMod val="50000"/>
                  </a:schemeClr>
                </a:solidFill>
                <a:latin typeface="Calibri" pitchFamily="34" charset="0"/>
                <a:cs typeface="Calibri" pitchFamily="34" charset="0"/>
              </a:rPr>
              <a:t>way.” </a:t>
            </a:r>
          </a:p>
          <a:p>
            <a:r>
              <a:rPr lang="en-GB" sz="1200" i="1" dirty="0" smtClean="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5" name="Rectangle 4"/>
          <p:cNvSpPr/>
          <p:nvPr/>
        </p:nvSpPr>
        <p:spPr>
          <a:xfrm>
            <a:off x="611567" y="2043052"/>
            <a:ext cx="3631395" cy="1668149"/>
          </a:xfrm>
          <a:prstGeom prst="rect">
            <a:avLst/>
          </a:prstGeom>
        </p:spPr>
        <p:txBody>
          <a:bodyPr wrap="square">
            <a:spAutoFit/>
          </a:bodyPr>
          <a:lstStyle/>
          <a:p>
            <a:pPr lvl="0" eaLnBrk="0" hangingPunct="0">
              <a:spcBef>
                <a:spcPct val="20000"/>
              </a:spcBef>
              <a:buClr>
                <a:srgbClr val="F0BC00"/>
              </a:buClr>
            </a:pPr>
            <a:r>
              <a:rPr lang="en-GB" sz="1600" b="1" dirty="0" smtClean="0">
                <a:solidFill>
                  <a:srgbClr val="54A9C6">
                    <a:lumMod val="50000"/>
                  </a:srgbClr>
                </a:solidFill>
                <a:latin typeface="Calibri" pitchFamily="34" charset="0"/>
                <a:cs typeface="Calibri" pitchFamily="34" charset="0"/>
              </a:rPr>
              <a:t>Risk factors</a:t>
            </a:r>
          </a:p>
          <a:p>
            <a:pPr marL="285750" lvl="0" indent="-285750" eaLnBrk="0" hangingPunct="0">
              <a:spcBef>
                <a:spcPct val="20000"/>
              </a:spcBef>
              <a:buClr>
                <a:srgbClr val="F0BC00"/>
              </a:buClr>
              <a:buFont typeface="Wingdings" pitchFamily="2" charset="2"/>
              <a:buChar char="v"/>
            </a:pPr>
            <a:r>
              <a:rPr lang="en-GB" sz="1600" dirty="0" smtClean="0">
                <a:solidFill>
                  <a:srgbClr val="54A9C6">
                    <a:lumMod val="50000"/>
                  </a:srgbClr>
                </a:solidFill>
                <a:latin typeface="Calibri" pitchFamily="34" charset="0"/>
                <a:cs typeface="Calibri" pitchFamily="34" charset="0"/>
              </a:rPr>
              <a:t>Patient history: taking medication or have condition making them more predisposed</a:t>
            </a:r>
          </a:p>
          <a:p>
            <a:pPr marL="285750" lvl="0" indent="-285750" eaLnBrk="0" hangingPunct="0">
              <a:spcBef>
                <a:spcPct val="20000"/>
              </a:spcBef>
              <a:buClr>
                <a:srgbClr val="F0BC00"/>
              </a:buClr>
              <a:buFont typeface="Wingdings" pitchFamily="2" charset="2"/>
              <a:buChar char="v"/>
            </a:pPr>
            <a:r>
              <a:rPr lang="en-GB" sz="1600" dirty="0" smtClean="0">
                <a:solidFill>
                  <a:srgbClr val="54A9C6">
                    <a:lumMod val="50000"/>
                  </a:srgbClr>
                </a:solidFill>
                <a:latin typeface="Calibri" pitchFamily="34" charset="0"/>
                <a:cs typeface="Calibri" pitchFamily="34" charset="0"/>
              </a:rPr>
              <a:t>Age: elderly more likely to have posterior bleed, younger anterior</a:t>
            </a:r>
          </a:p>
        </p:txBody>
      </p:sp>
      <p:sp>
        <p:nvSpPr>
          <p:cNvPr id="8" name="Rectangle 7"/>
          <p:cNvSpPr/>
          <p:nvPr/>
        </p:nvSpPr>
        <p:spPr>
          <a:xfrm>
            <a:off x="152848" y="4785088"/>
            <a:ext cx="5399329" cy="1809726"/>
          </a:xfrm>
          <a:prstGeom prst="rect">
            <a:avLst/>
          </a:prstGeom>
        </p:spPr>
        <p:txBody>
          <a:bodyPr wrap="square">
            <a:spAutoFit/>
          </a:bodyPr>
          <a:lstStyle/>
          <a:p>
            <a:pPr marL="0" lvl="1" eaLnBrk="0" hangingPunct="0">
              <a:spcBef>
                <a:spcPct val="20000"/>
              </a:spcBef>
              <a:buClr>
                <a:srgbClr val="F0BC00"/>
              </a:buClr>
            </a:pPr>
            <a:r>
              <a:rPr lang="en-GB" dirty="0" smtClean="0">
                <a:solidFill>
                  <a:srgbClr val="54A9C6">
                    <a:lumMod val="50000"/>
                  </a:srgbClr>
                </a:solidFill>
                <a:latin typeface="Calibri" pitchFamily="34" charset="0"/>
                <a:cs typeface="Calibri" pitchFamily="34" charset="0"/>
              </a:rPr>
              <a:t>Most commonly, HCPs classify epistaxis on where the bleed is coming from: </a:t>
            </a:r>
            <a:r>
              <a:rPr lang="en-GB" b="1" dirty="0">
                <a:solidFill>
                  <a:schemeClr val="accent4"/>
                </a:solidFill>
                <a:latin typeface="Calibri" pitchFamily="34" charset="0"/>
                <a:cs typeface="Calibri" pitchFamily="34" charset="0"/>
              </a:rPr>
              <a:t>anterior or posterior</a:t>
            </a:r>
            <a:r>
              <a:rPr lang="en-GB" dirty="0" smtClean="0">
                <a:solidFill>
                  <a:srgbClr val="54A9C6">
                    <a:lumMod val="50000"/>
                  </a:srgbClr>
                </a:solidFill>
                <a:latin typeface="Calibri" pitchFamily="34" charset="0"/>
                <a:cs typeface="Calibri" pitchFamily="34" charset="0"/>
              </a:rPr>
              <a:t>. </a:t>
            </a:r>
          </a:p>
          <a:p>
            <a:pPr marL="0" lvl="1" eaLnBrk="0" hangingPunct="0">
              <a:spcBef>
                <a:spcPct val="20000"/>
              </a:spcBef>
              <a:buClr>
                <a:srgbClr val="F0BC00"/>
              </a:buClr>
            </a:pPr>
            <a:r>
              <a:rPr lang="en-GB" dirty="0" smtClean="0">
                <a:solidFill>
                  <a:srgbClr val="54A9C6">
                    <a:lumMod val="50000"/>
                  </a:srgbClr>
                </a:solidFill>
                <a:latin typeface="Calibri" pitchFamily="34" charset="0"/>
                <a:cs typeface="Calibri" pitchFamily="34" charset="0"/>
              </a:rPr>
              <a:t>However, given that this may not be obvious upon initial presentation, generally all epistaxis patients are approached in a similar way until it is possible to see where the bleed is coming from</a:t>
            </a:r>
            <a:endParaRPr lang="en-GB" dirty="0">
              <a:solidFill>
                <a:srgbClr val="54A9C6">
                  <a:lumMod val="50000"/>
                </a:srgbClr>
              </a:solidFill>
              <a:latin typeface="Calibri" pitchFamily="34" charset="0"/>
              <a:cs typeface="Calibri" pitchFamily="34" charset="0"/>
            </a:endParaRPr>
          </a:p>
        </p:txBody>
      </p:sp>
      <p:sp>
        <p:nvSpPr>
          <p:cNvPr id="9" name="Rectangle 8"/>
          <p:cNvSpPr/>
          <p:nvPr/>
        </p:nvSpPr>
        <p:spPr>
          <a:xfrm>
            <a:off x="4346672" y="2077110"/>
            <a:ext cx="4134360" cy="2505301"/>
          </a:xfrm>
          <a:prstGeom prst="rect">
            <a:avLst/>
          </a:prstGeom>
        </p:spPr>
        <p:txBody>
          <a:bodyPr wrap="square">
            <a:spAutoFit/>
          </a:bodyPr>
          <a:lstStyle/>
          <a:p>
            <a:pPr lvl="0" eaLnBrk="0" hangingPunct="0">
              <a:spcBef>
                <a:spcPct val="20000"/>
              </a:spcBef>
              <a:buClr>
                <a:srgbClr val="F0BC00"/>
              </a:buClr>
            </a:pPr>
            <a:r>
              <a:rPr lang="en-GB" sz="1600" b="1" dirty="0" smtClean="0">
                <a:solidFill>
                  <a:srgbClr val="54A9C6">
                    <a:lumMod val="50000"/>
                  </a:srgbClr>
                </a:solidFill>
                <a:latin typeface="Calibri" pitchFamily="34" charset="0"/>
                <a:cs typeface="Calibri" pitchFamily="34" charset="0"/>
              </a:rPr>
              <a:t>Observations</a:t>
            </a:r>
          </a:p>
          <a:p>
            <a:pPr marL="285750" lvl="0" indent="-285750" eaLnBrk="0" hangingPunct="0">
              <a:spcBef>
                <a:spcPct val="20000"/>
              </a:spcBef>
              <a:buClr>
                <a:srgbClr val="F0BC00"/>
              </a:buClr>
              <a:buFont typeface="Wingdings" pitchFamily="2" charset="2"/>
              <a:buChar char="v"/>
            </a:pPr>
            <a:r>
              <a:rPr lang="en-GB" sz="1600" dirty="0" smtClean="0">
                <a:solidFill>
                  <a:srgbClr val="54A9C6">
                    <a:lumMod val="50000"/>
                  </a:srgbClr>
                </a:solidFill>
                <a:latin typeface="Calibri" pitchFamily="34" charset="0"/>
                <a:cs typeface="Calibri" pitchFamily="34" charset="0"/>
              </a:rPr>
              <a:t>Anterior versus </a:t>
            </a:r>
            <a:r>
              <a:rPr lang="en-GB" sz="1600" dirty="0">
                <a:solidFill>
                  <a:srgbClr val="54A9C6">
                    <a:lumMod val="50000"/>
                  </a:srgbClr>
                </a:solidFill>
                <a:latin typeface="Calibri" pitchFamily="34" charset="0"/>
                <a:cs typeface="Calibri" pitchFamily="34" charset="0"/>
              </a:rPr>
              <a:t>posterior </a:t>
            </a:r>
            <a:r>
              <a:rPr lang="en-GB" sz="1600" dirty="0" smtClean="0">
                <a:solidFill>
                  <a:srgbClr val="54A9C6">
                    <a:lumMod val="50000"/>
                  </a:srgbClr>
                </a:solidFill>
                <a:latin typeface="Calibri" pitchFamily="34" charset="0"/>
                <a:cs typeface="Calibri" pitchFamily="34" charset="0"/>
              </a:rPr>
              <a:t>bleed</a:t>
            </a:r>
            <a:endParaRPr lang="en-GB" sz="1600" dirty="0">
              <a:solidFill>
                <a:srgbClr val="54A9C6">
                  <a:lumMod val="50000"/>
                </a:srgbClr>
              </a:solidFill>
              <a:latin typeface="Calibri" pitchFamily="34" charset="0"/>
              <a:cs typeface="Calibri" pitchFamily="34" charset="0"/>
            </a:endParaRPr>
          </a:p>
          <a:p>
            <a:pPr marL="742950" lvl="1" indent="-285750" eaLnBrk="0" hangingPunct="0">
              <a:spcBef>
                <a:spcPct val="20000"/>
              </a:spcBef>
              <a:buClr>
                <a:srgbClr val="F0BC00"/>
              </a:buClr>
              <a:buFont typeface="Wingdings" pitchFamily="2" charset="2"/>
              <a:buChar char="v"/>
            </a:pPr>
            <a:r>
              <a:rPr lang="en-GB" sz="1600" dirty="0">
                <a:solidFill>
                  <a:srgbClr val="54A9C6">
                    <a:lumMod val="50000"/>
                  </a:srgbClr>
                </a:solidFill>
                <a:latin typeface="Calibri" pitchFamily="34" charset="0"/>
                <a:cs typeface="Calibri" pitchFamily="34" charset="0"/>
              </a:rPr>
              <a:t>Anterior </a:t>
            </a:r>
            <a:r>
              <a:rPr lang="en-GB" sz="1600" dirty="0" smtClean="0">
                <a:solidFill>
                  <a:srgbClr val="54A9C6">
                    <a:lumMod val="50000"/>
                  </a:srgbClr>
                </a:solidFill>
                <a:latin typeface="Calibri" pitchFamily="34" charset="0"/>
                <a:cs typeface="Calibri" pitchFamily="34" charset="0"/>
              </a:rPr>
              <a:t>most common </a:t>
            </a:r>
            <a:r>
              <a:rPr lang="en-GB" sz="1600" dirty="0">
                <a:solidFill>
                  <a:srgbClr val="54A9C6">
                    <a:lumMod val="50000"/>
                  </a:srgbClr>
                </a:solidFill>
                <a:latin typeface="Calibri" pitchFamily="34" charset="0"/>
                <a:cs typeface="Calibri" pitchFamily="34" charset="0"/>
              </a:rPr>
              <a:t>(</a:t>
            </a:r>
            <a:r>
              <a:rPr lang="en-GB" sz="1600" dirty="0" smtClean="0">
                <a:solidFill>
                  <a:srgbClr val="54A9C6">
                    <a:lumMod val="50000"/>
                  </a:srgbClr>
                </a:solidFill>
                <a:latin typeface="Calibri" pitchFamily="34" charset="0"/>
                <a:cs typeface="Calibri" pitchFamily="34" charset="0"/>
              </a:rPr>
              <a:t>70%) with bleed at front (visible) versus posterior bleed at back of nose (non-visible)</a:t>
            </a:r>
          </a:p>
          <a:p>
            <a:pPr marL="285750" indent="-285750" eaLnBrk="0" hangingPunct="0">
              <a:spcBef>
                <a:spcPct val="20000"/>
              </a:spcBef>
              <a:buClr>
                <a:srgbClr val="F0BC00"/>
              </a:buClr>
              <a:buFont typeface="Wingdings" pitchFamily="2" charset="2"/>
              <a:buChar char="v"/>
            </a:pPr>
            <a:r>
              <a:rPr lang="en-GB" sz="1600" dirty="0" smtClean="0">
                <a:solidFill>
                  <a:srgbClr val="54A9C6">
                    <a:lumMod val="50000"/>
                  </a:srgbClr>
                </a:solidFill>
                <a:latin typeface="Calibri" pitchFamily="34" charset="0"/>
                <a:cs typeface="Calibri" pitchFamily="34" charset="0"/>
              </a:rPr>
              <a:t>Duration of bleed: e.g. first in episode or recurrent</a:t>
            </a:r>
          </a:p>
          <a:p>
            <a:pPr marL="285750" lvl="0" indent="-285750" eaLnBrk="0" hangingPunct="0">
              <a:spcBef>
                <a:spcPct val="20000"/>
              </a:spcBef>
              <a:buClr>
                <a:srgbClr val="F0BC00"/>
              </a:buClr>
              <a:buFont typeface="Wingdings" pitchFamily="2" charset="2"/>
              <a:buChar char="v"/>
            </a:pPr>
            <a:r>
              <a:rPr lang="en-GB" sz="1600" dirty="0" smtClean="0">
                <a:solidFill>
                  <a:srgbClr val="54A9C6">
                    <a:lumMod val="50000"/>
                  </a:srgbClr>
                </a:solidFill>
                <a:latin typeface="Calibri" pitchFamily="34" charset="0"/>
                <a:cs typeface="Calibri" pitchFamily="34" charset="0"/>
              </a:rPr>
              <a:t>Severe </a:t>
            </a:r>
            <a:r>
              <a:rPr lang="en-GB" sz="1600" dirty="0">
                <a:solidFill>
                  <a:srgbClr val="54A9C6">
                    <a:lumMod val="50000"/>
                  </a:srgbClr>
                </a:solidFill>
                <a:latin typeface="Calibri" pitchFamily="34" charset="0"/>
                <a:cs typeface="Calibri" pitchFamily="34" charset="0"/>
              </a:rPr>
              <a:t>(rapid flow / ‘hosing’) versus </a:t>
            </a:r>
            <a:r>
              <a:rPr lang="en-GB" sz="1600" dirty="0" smtClean="0">
                <a:solidFill>
                  <a:srgbClr val="54A9C6">
                    <a:lumMod val="50000"/>
                  </a:srgbClr>
                </a:solidFill>
                <a:latin typeface="Calibri" pitchFamily="34" charset="0"/>
                <a:cs typeface="Calibri" pitchFamily="34" charset="0"/>
              </a:rPr>
              <a:t>trickle: elderly </a:t>
            </a:r>
            <a:r>
              <a:rPr lang="en-GB" sz="1600" dirty="0">
                <a:solidFill>
                  <a:srgbClr val="54A9C6">
                    <a:lumMod val="50000"/>
                  </a:srgbClr>
                </a:solidFill>
                <a:latin typeface="Calibri" pitchFamily="34" charset="0"/>
                <a:cs typeface="Calibri" pitchFamily="34" charset="0"/>
              </a:rPr>
              <a:t>tend to be more </a:t>
            </a:r>
            <a:r>
              <a:rPr lang="en-GB" sz="1600" dirty="0" smtClean="0">
                <a:solidFill>
                  <a:srgbClr val="54A9C6">
                    <a:lumMod val="50000"/>
                  </a:srgbClr>
                </a:solidFill>
                <a:latin typeface="Calibri" pitchFamily="34" charset="0"/>
                <a:cs typeface="Calibri" pitchFamily="34" charset="0"/>
              </a:rPr>
              <a:t>severe</a:t>
            </a:r>
            <a:endParaRPr lang="en-GB" sz="1600" dirty="0">
              <a:solidFill>
                <a:srgbClr val="54A9C6">
                  <a:lumMod val="50000"/>
                </a:srgbClr>
              </a:solidFill>
              <a:latin typeface="Calibri" pitchFamily="34" charset="0"/>
              <a:cs typeface="Calibri" pitchFamily="34" charset="0"/>
            </a:endParaRPr>
          </a:p>
        </p:txBody>
      </p:sp>
      <p:sp>
        <p:nvSpPr>
          <p:cNvPr id="11" name="Rectangle 10"/>
          <p:cNvSpPr/>
          <p:nvPr/>
        </p:nvSpPr>
        <p:spPr>
          <a:xfrm>
            <a:off x="611121" y="3734858"/>
            <a:ext cx="3631395" cy="880241"/>
          </a:xfrm>
          <a:prstGeom prst="rect">
            <a:avLst/>
          </a:prstGeom>
        </p:spPr>
        <p:txBody>
          <a:bodyPr wrap="square">
            <a:spAutoFit/>
          </a:bodyPr>
          <a:lstStyle/>
          <a:p>
            <a:pPr lvl="0" eaLnBrk="0" hangingPunct="0">
              <a:spcBef>
                <a:spcPct val="20000"/>
              </a:spcBef>
              <a:buClr>
                <a:srgbClr val="F0BC00"/>
              </a:buClr>
            </a:pPr>
            <a:r>
              <a:rPr lang="en-GB" sz="1600" b="1" dirty="0" smtClean="0">
                <a:solidFill>
                  <a:srgbClr val="54A9C6">
                    <a:lumMod val="50000"/>
                  </a:srgbClr>
                </a:solidFill>
                <a:latin typeface="Calibri" pitchFamily="34" charset="0"/>
                <a:cs typeface="Calibri" pitchFamily="34" charset="0"/>
              </a:rPr>
              <a:t>Cause</a:t>
            </a:r>
          </a:p>
          <a:p>
            <a:pPr marL="285750" lvl="0" indent="-285750" eaLnBrk="0" hangingPunct="0">
              <a:spcBef>
                <a:spcPct val="20000"/>
              </a:spcBef>
              <a:buClr>
                <a:srgbClr val="F0BC00"/>
              </a:buClr>
              <a:buFont typeface="Wingdings" pitchFamily="2" charset="2"/>
              <a:buChar char="v"/>
            </a:pPr>
            <a:r>
              <a:rPr lang="en-GB" sz="1600" dirty="0" smtClean="0">
                <a:solidFill>
                  <a:srgbClr val="54A9C6">
                    <a:lumMod val="50000"/>
                  </a:srgbClr>
                </a:solidFill>
                <a:latin typeface="Calibri" pitchFamily="34" charset="0"/>
                <a:cs typeface="Calibri" pitchFamily="34" charset="0"/>
              </a:rPr>
              <a:t>Trauma induced versus spontaneous (majority will be spontaneous)</a:t>
            </a:r>
          </a:p>
        </p:txBody>
      </p:sp>
    </p:spTree>
    <p:extLst>
      <p:ext uri="{BB962C8B-B14F-4D97-AF65-F5344CB8AC3E}">
        <p14:creationId xmlns:p14="http://schemas.microsoft.com/office/powerpoint/2010/main" val="3075033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Rectangle 1023"/>
          <p:cNvSpPr/>
          <p:nvPr/>
        </p:nvSpPr>
        <p:spPr>
          <a:xfrm>
            <a:off x="2166002" y="4117008"/>
            <a:ext cx="4257019" cy="105334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5100" y="128588"/>
            <a:ext cx="7161664" cy="901700"/>
          </a:xfrm>
        </p:spPr>
        <p:txBody>
          <a:bodyPr/>
          <a:lstStyle/>
          <a:p>
            <a:r>
              <a:rPr lang="en-GB" sz="2000" dirty="0"/>
              <a:t>HCPs are unaware of any official guidelines set by scientific </a:t>
            </a:r>
            <a:r>
              <a:rPr lang="en-GB" sz="2000" dirty="0" smtClean="0"/>
              <a:t>bodies; only </a:t>
            </a:r>
            <a:r>
              <a:rPr lang="en-GB" sz="2000" dirty="0"/>
              <a:t>half follow a written departmental protocol, however </a:t>
            </a:r>
            <a:r>
              <a:rPr lang="en-GB" sz="2000" dirty="0" smtClean="0"/>
              <a:t>generally a </a:t>
            </a:r>
            <a:r>
              <a:rPr lang="en-GB" sz="2000" dirty="0"/>
              <a:t>consistent approach </a:t>
            </a:r>
            <a:r>
              <a:rPr lang="en-GB" sz="2000" dirty="0" smtClean="0"/>
              <a:t>will be taken</a:t>
            </a:r>
            <a:endParaRPr lang="en-GB" sz="2000" dirty="0"/>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12</a:t>
            </a:fld>
            <a:endParaRPr lang="en-US" dirty="0"/>
          </a:p>
        </p:txBody>
      </p:sp>
      <p:pic>
        <p:nvPicPr>
          <p:cNvPr id="7" name="Picture 6" descr="C:\Users\lucy\Desktop\untitled.png"/>
          <p:cNvPicPr preferRelativeResize="0">
            <a:picLocks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3981" y="2312161"/>
            <a:ext cx="1260000" cy="972000"/>
          </a:xfrm>
          <a:prstGeom prst="roundRect">
            <a:avLst>
              <a:gd name="adj" fmla="val 8594"/>
            </a:avLst>
          </a:prstGeom>
          <a:solidFill>
            <a:srgbClr val="FFFFFF">
              <a:shade val="85000"/>
            </a:srgbClr>
          </a:solidFill>
          <a:ln>
            <a:noFill/>
          </a:ln>
          <a:effectLst/>
          <a:extLst/>
        </p:spPr>
      </p:pic>
      <p:pic>
        <p:nvPicPr>
          <p:cNvPr id="8" name="Picture 8"/>
          <p:cNvPicPr preferRelativeResize="0">
            <a:picLocks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29643"/>
          <a:stretch/>
        </p:blipFill>
        <p:spPr bwMode="auto">
          <a:xfrm>
            <a:off x="386571" y="4142408"/>
            <a:ext cx="1260000" cy="972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0" name="Picture 7"/>
          <p:cNvPicPr preferRelativeResize="0">
            <a:picLocks noChangeArrowheads="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3065"/>
          <a:stretch/>
        </p:blipFill>
        <p:spPr bwMode="auto">
          <a:xfrm>
            <a:off x="5118452" y="4142408"/>
            <a:ext cx="1260000" cy="972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bwMode="auto">
          <a:xfrm>
            <a:off x="2281562" y="2322486"/>
            <a:ext cx="1972938" cy="830997"/>
          </a:xfrm>
          <a:prstGeom prst="rect">
            <a:avLst/>
          </a:prstGeom>
          <a:solidFill>
            <a:schemeClr val="bg1"/>
          </a:solidFill>
          <a:ln>
            <a:solidFill>
              <a:schemeClr val="accent4">
                <a:lumMod val="60000"/>
                <a:lumOff val="40000"/>
              </a:schemeClr>
            </a:solidFill>
          </a:ln>
        </p:spPr>
        <p:txBody>
          <a:bodyPr wrap="square">
            <a:spAutoFit/>
          </a:bodyPr>
          <a:lstStyle>
            <a:defPPr>
              <a:defRPr lang="en-US"/>
            </a:defPPr>
            <a:lvl1pPr lvl="0">
              <a:defRPr sz="1200">
                <a:solidFill>
                  <a:prstClr val="black"/>
                </a:solidFill>
                <a:latin typeface="Calibri" pitchFamily="34" charset="0"/>
                <a:cs typeface="Calibri" pitchFamily="34" charset="0"/>
              </a:defRPr>
            </a:lvl1pPr>
          </a:lstStyle>
          <a:p>
            <a:r>
              <a:rPr lang="en-GB" dirty="0"/>
              <a:t>First step is almost always manual  nose pinching</a:t>
            </a:r>
          </a:p>
          <a:p>
            <a:r>
              <a:rPr lang="en-GB" dirty="0"/>
              <a:t>15-20 min </a:t>
            </a:r>
            <a:r>
              <a:rPr lang="en-GB" dirty="0" smtClean="0"/>
              <a:t>(majority)</a:t>
            </a:r>
          </a:p>
          <a:p>
            <a:r>
              <a:rPr lang="en-GB" dirty="0" smtClean="0"/>
              <a:t>3 </a:t>
            </a:r>
            <a:r>
              <a:rPr lang="en-GB" dirty="0"/>
              <a:t>x 10 min </a:t>
            </a:r>
            <a:r>
              <a:rPr lang="en-GB" dirty="0" smtClean="0"/>
              <a:t>(</a:t>
            </a:r>
            <a:r>
              <a:rPr lang="en-GB" dirty="0"/>
              <a:t>1 mention)</a:t>
            </a:r>
          </a:p>
        </p:txBody>
      </p:sp>
      <p:pic>
        <p:nvPicPr>
          <p:cNvPr id="1026" name="Picture 2" descr="C:\Users\lucy\Desktop\images-1.jpeg"/>
          <p:cNvPicPr preferRelativeResize="0">
            <a:picLocks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83934" y="5630855"/>
            <a:ext cx="1260000" cy="972000"/>
          </a:xfrm>
          <a:prstGeom prst="roundRect">
            <a:avLst>
              <a:gd name="adj" fmla="val 8594"/>
            </a:avLst>
          </a:prstGeom>
          <a:solidFill>
            <a:srgbClr val="FFFFFF">
              <a:shade val="85000"/>
            </a:srgbClr>
          </a:solidFill>
          <a:ln>
            <a:noFill/>
          </a:ln>
          <a:effectLst/>
          <a:extLst/>
        </p:spPr>
      </p:pic>
      <p:sp>
        <p:nvSpPr>
          <p:cNvPr id="1036" name="TextBox 1035"/>
          <p:cNvSpPr txBox="1"/>
          <p:nvPr/>
        </p:nvSpPr>
        <p:spPr>
          <a:xfrm>
            <a:off x="229637" y="3438092"/>
            <a:ext cx="1332204" cy="276999"/>
          </a:xfrm>
          <a:prstGeom prst="rect">
            <a:avLst/>
          </a:prstGeom>
          <a:noFill/>
        </p:spPr>
        <p:txBody>
          <a:bodyPr wrap="square" rtlCol="0">
            <a:spAutoFit/>
          </a:bodyPr>
          <a:lstStyle/>
          <a:p>
            <a:pPr algn="r"/>
            <a:r>
              <a:rPr lang="en-GB" sz="1200" b="1" i="1" dirty="0" smtClean="0">
                <a:latin typeface="Calibri" pitchFamily="34" charset="0"/>
                <a:cs typeface="Calibri" pitchFamily="34" charset="0"/>
              </a:rPr>
              <a:t>Visible bleed site</a:t>
            </a:r>
            <a:endParaRPr lang="en-GB" sz="1200" b="1" i="1" dirty="0">
              <a:latin typeface="Calibri" pitchFamily="34" charset="0"/>
              <a:cs typeface="Calibri" pitchFamily="34" charset="0"/>
            </a:endParaRPr>
          </a:p>
        </p:txBody>
      </p:sp>
      <p:sp>
        <p:nvSpPr>
          <p:cNvPr id="48" name="TextBox 47"/>
          <p:cNvSpPr txBox="1"/>
          <p:nvPr/>
        </p:nvSpPr>
        <p:spPr>
          <a:xfrm>
            <a:off x="830773" y="2997938"/>
            <a:ext cx="1351652" cy="338554"/>
          </a:xfrm>
          <a:prstGeom prst="rect">
            <a:avLst/>
          </a:prstGeom>
          <a:noFill/>
        </p:spPr>
        <p:txBody>
          <a:bodyPr wrap="none" rtlCol="0">
            <a:spAutoFit/>
          </a:bodyPr>
          <a:lstStyle/>
          <a:p>
            <a:r>
              <a:rPr lang="en-GB" sz="1600" b="1" dirty="0" smtClean="0">
                <a:solidFill>
                  <a:schemeClr val="bg1"/>
                </a:solidFill>
                <a:latin typeface="Calibri" pitchFamily="34" charset="0"/>
                <a:cs typeface="Calibri" pitchFamily="34" charset="0"/>
              </a:rPr>
              <a:t>Manual pinch</a:t>
            </a:r>
            <a:endParaRPr lang="en-GB" sz="1600" b="1" dirty="0">
              <a:solidFill>
                <a:schemeClr val="bg1"/>
              </a:solidFill>
              <a:latin typeface="Calibri" pitchFamily="34" charset="0"/>
              <a:cs typeface="Calibri" pitchFamily="34" charset="0"/>
            </a:endParaRPr>
          </a:p>
        </p:txBody>
      </p:sp>
      <p:sp>
        <p:nvSpPr>
          <p:cNvPr id="49" name="TextBox 48"/>
          <p:cNvSpPr txBox="1"/>
          <p:nvPr/>
        </p:nvSpPr>
        <p:spPr>
          <a:xfrm>
            <a:off x="556372" y="4831802"/>
            <a:ext cx="848309" cy="338554"/>
          </a:xfrm>
          <a:prstGeom prst="rect">
            <a:avLst/>
          </a:prstGeom>
          <a:noFill/>
        </p:spPr>
        <p:txBody>
          <a:bodyPr wrap="none" rtlCol="0">
            <a:spAutoFit/>
          </a:bodyPr>
          <a:lstStyle/>
          <a:p>
            <a:r>
              <a:rPr lang="en-GB" sz="1600" b="1" dirty="0" smtClean="0">
                <a:solidFill>
                  <a:schemeClr val="bg1"/>
                </a:solidFill>
                <a:latin typeface="Calibri" pitchFamily="34" charset="0"/>
                <a:cs typeface="Calibri" pitchFamily="34" charset="0"/>
              </a:rPr>
              <a:t>Cautery</a:t>
            </a:r>
            <a:endParaRPr lang="en-GB" sz="1600" b="1" dirty="0">
              <a:solidFill>
                <a:schemeClr val="bg1"/>
              </a:solidFill>
              <a:latin typeface="Calibri" pitchFamily="34" charset="0"/>
              <a:cs typeface="Calibri" pitchFamily="34" charset="0"/>
            </a:endParaRPr>
          </a:p>
        </p:txBody>
      </p:sp>
      <p:sp>
        <p:nvSpPr>
          <p:cNvPr id="54" name="TextBox 53"/>
          <p:cNvSpPr txBox="1"/>
          <p:nvPr/>
        </p:nvSpPr>
        <p:spPr>
          <a:xfrm>
            <a:off x="5207624" y="4844502"/>
            <a:ext cx="1215397" cy="338554"/>
          </a:xfrm>
          <a:prstGeom prst="rect">
            <a:avLst/>
          </a:prstGeom>
          <a:noFill/>
        </p:spPr>
        <p:txBody>
          <a:bodyPr wrap="none" rtlCol="0">
            <a:spAutoFit/>
          </a:bodyPr>
          <a:lstStyle/>
          <a:p>
            <a:r>
              <a:rPr lang="en-GB" sz="1600" b="1" dirty="0" smtClean="0">
                <a:solidFill>
                  <a:schemeClr val="tx1">
                    <a:lumMod val="50000"/>
                    <a:lumOff val="50000"/>
                  </a:schemeClr>
                </a:solidFill>
                <a:latin typeface="Calibri" pitchFamily="34" charset="0"/>
                <a:cs typeface="Calibri" pitchFamily="34" charset="0"/>
              </a:rPr>
              <a:t>Rapid Rhino</a:t>
            </a:r>
            <a:endParaRPr lang="en-GB" sz="1600" b="1" dirty="0">
              <a:solidFill>
                <a:schemeClr val="tx1">
                  <a:lumMod val="50000"/>
                  <a:lumOff val="50000"/>
                </a:schemeClr>
              </a:solidFill>
              <a:latin typeface="Calibri" pitchFamily="34" charset="0"/>
              <a:cs typeface="Calibri" pitchFamily="34" charset="0"/>
            </a:endParaRPr>
          </a:p>
        </p:txBody>
      </p:sp>
      <p:sp>
        <p:nvSpPr>
          <p:cNvPr id="56" name="TextBox 55"/>
          <p:cNvSpPr txBox="1"/>
          <p:nvPr/>
        </p:nvSpPr>
        <p:spPr>
          <a:xfrm>
            <a:off x="3117879" y="6317670"/>
            <a:ext cx="1393074" cy="338554"/>
          </a:xfrm>
          <a:prstGeom prst="rect">
            <a:avLst/>
          </a:prstGeom>
          <a:noFill/>
        </p:spPr>
        <p:txBody>
          <a:bodyPr wrap="none" rtlCol="0">
            <a:spAutoFit/>
          </a:bodyPr>
          <a:lstStyle/>
          <a:p>
            <a:r>
              <a:rPr lang="en-GB" sz="1600" b="1" dirty="0" smtClean="0">
                <a:solidFill>
                  <a:schemeClr val="bg1"/>
                </a:solidFill>
                <a:latin typeface="Calibri" pitchFamily="34" charset="0"/>
                <a:cs typeface="Calibri" pitchFamily="34" charset="0"/>
              </a:rPr>
              <a:t>Foley catheter</a:t>
            </a:r>
            <a:endParaRPr lang="en-GB" sz="1600" b="1" dirty="0">
              <a:solidFill>
                <a:schemeClr val="bg1"/>
              </a:solidFill>
              <a:latin typeface="Calibri" pitchFamily="34" charset="0"/>
              <a:cs typeface="Calibri" pitchFamily="34" charset="0"/>
            </a:endParaRPr>
          </a:p>
        </p:txBody>
      </p:sp>
      <p:cxnSp>
        <p:nvCxnSpPr>
          <p:cNvPr id="61" name="Straight Arrow Connector 60"/>
          <p:cNvCxnSpPr/>
          <p:nvPr/>
        </p:nvCxnSpPr>
        <p:spPr>
          <a:xfrm flipH="1">
            <a:off x="3813934" y="5208456"/>
            <a:ext cx="6468" cy="422399"/>
          </a:xfrm>
          <a:prstGeom prst="straightConnector1">
            <a:avLst/>
          </a:prstGeom>
          <a:ln w="381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6896" y="5194388"/>
            <a:ext cx="1990630" cy="1015663"/>
          </a:xfrm>
          <a:prstGeom prst="rect">
            <a:avLst/>
          </a:prstGeom>
          <a:solidFill>
            <a:schemeClr val="bg1"/>
          </a:solidFill>
          <a:ln>
            <a:solidFill>
              <a:schemeClr val="accent4">
                <a:lumMod val="60000"/>
                <a:lumOff val="40000"/>
              </a:schemeClr>
            </a:solidFill>
          </a:ln>
        </p:spPr>
        <p:txBody>
          <a:bodyPr wrap="square">
            <a:spAutoFit/>
          </a:bodyPr>
          <a:lstStyle>
            <a:defPPr>
              <a:defRPr lang="en-US"/>
            </a:defPPr>
            <a:lvl1pPr lvl="0">
              <a:defRPr sz="1200">
                <a:solidFill>
                  <a:prstClr val="black"/>
                </a:solidFill>
                <a:latin typeface="Calibri" pitchFamily="34" charset="0"/>
                <a:cs typeface="Calibri" pitchFamily="34" charset="0"/>
              </a:defRPr>
            </a:lvl1pPr>
          </a:lstStyle>
          <a:p>
            <a:r>
              <a:rPr lang="en-GB" dirty="0" smtClean="0"/>
              <a:t>Cautery </a:t>
            </a:r>
            <a:r>
              <a:rPr lang="en-GB" dirty="0"/>
              <a:t>with silver nitrate </a:t>
            </a:r>
            <a:r>
              <a:rPr lang="en-GB" dirty="0" smtClean="0"/>
              <a:t>if bleed point visible (anterior epistaxis) and bleeding stopped / subsided. Patient monitored then discharged</a:t>
            </a:r>
            <a:endParaRPr lang="en-GB" dirty="0"/>
          </a:p>
        </p:txBody>
      </p:sp>
      <p:sp>
        <p:nvSpPr>
          <p:cNvPr id="73" name="Content Placeholder 2"/>
          <p:cNvSpPr txBox="1">
            <a:spLocks/>
          </p:cNvSpPr>
          <p:nvPr/>
        </p:nvSpPr>
        <p:spPr bwMode="auto">
          <a:xfrm>
            <a:off x="6465916" y="3323340"/>
            <a:ext cx="2635220" cy="2123658"/>
          </a:xfrm>
          <a:prstGeom prst="rect">
            <a:avLst/>
          </a:prstGeom>
          <a:solidFill>
            <a:schemeClr val="bg1"/>
          </a:solidFill>
          <a:ln>
            <a:solidFill>
              <a:schemeClr val="accent4">
                <a:lumMod val="60000"/>
                <a:lumOff val="40000"/>
              </a:schemeClr>
            </a:solidFill>
          </a:ln>
        </p:spPr>
        <p:txBody>
          <a:bodyPr wrap="square">
            <a:spAutoFit/>
          </a:bodyPr>
          <a:lstStyle>
            <a:defPPr>
              <a:defRPr lang="en-US"/>
            </a:defPPr>
            <a:lvl1pPr lvl="0">
              <a:defRPr sz="1200">
                <a:solidFill>
                  <a:prstClr val="black"/>
                </a:solidFill>
                <a:latin typeface="Calibri" pitchFamily="34" charset="0"/>
                <a:cs typeface="Calibri" pitchFamily="34" charset="0"/>
              </a:defRPr>
            </a:lvl1pPr>
          </a:lstStyle>
          <a:p>
            <a:r>
              <a:rPr lang="en-GB" dirty="0" smtClean="0"/>
              <a:t>Proceed to </a:t>
            </a:r>
            <a:r>
              <a:rPr lang="en-GB" dirty="0"/>
              <a:t>packing </a:t>
            </a:r>
            <a:r>
              <a:rPr lang="en-GB" dirty="0" smtClean="0"/>
              <a:t> (esp. in elderly) if:</a:t>
            </a:r>
          </a:p>
          <a:p>
            <a:pPr marL="261938" indent="-176213">
              <a:buFont typeface="Arial" pitchFamily="34" charset="0"/>
              <a:buChar char="•"/>
            </a:pPr>
            <a:r>
              <a:rPr lang="en-GB" dirty="0" smtClean="0"/>
              <a:t>Pinching </a:t>
            </a:r>
            <a:r>
              <a:rPr lang="en-GB" dirty="0"/>
              <a:t>unsuccessful</a:t>
            </a:r>
          </a:p>
          <a:p>
            <a:pPr marL="261938" indent="-176213">
              <a:buFont typeface="Arial" pitchFamily="34" charset="0"/>
              <a:buChar char="•"/>
            </a:pPr>
            <a:r>
              <a:rPr lang="en-GB" dirty="0" smtClean="0"/>
              <a:t>Heavy bleeding / gushing</a:t>
            </a:r>
          </a:p>
          <a:p>
            <a:pPr marL="261938" indent="-176213">
              <a:buFont typeface="Arial" pitchFamily="34" charset="0"/>
              <a:buChar char="•"/>
            </a:pPr>
            <a:r>
              <a:rPr lang="en-GB" dirty="0" smtClean="0"/>
              <a:t>Bleed point not visible (likely posterior bleed)</a:t>
            </a:r>
          </a:p>
          <a:p>
            <a:pPr marL="261938" indent="-176213">
              <a:buFont typeface="Arial" pitchFamily="34" charset="0"/>
              <a:buChar char="•"/>
            </a:pPr>
            <a:r>
              <a:rPr lang="en-GB" dirty="0" smtClean="0"/>
              <a:t>Multiple bleed sites</a:t>
            </a:r>
          </a:p>
          <a:p>
            <a:r>
              <a:rPr lang="en-GB" dirty="0" smtClean="0"/>
              <a:t>Commonly either nasal tampon (Merocel) or Rapid Rhino used. Ribbon gauze only used by 1 HCP who also had choice of the othe</a:t>
            </a:r>
            <a:r>
              <a:rPr lang="en-GB" dirty="0"/>
              <a:t>r</a:t>
            </a:r>
            <a:r>
              <a:rPr lang="en-GB" dirty="0" smtClean="0"/>
              <a:t> two methods. </a:t>
            </a:r>
            <a:r>
              <a:rPr lang="en-GB" b="1" i="1" dirty="0" smtClean="0"/>
              <a:t>Patient referred to ENT after packing</a:t>
            </a:r>
          </a:p>
        </p:txBody>
      </p:sp>
      <p:sp>
        <p:nvSpPr>
          <p:cNvPr id="77" name="Content Placeholder 2"/>
          <p:cNvSpPr txBox="1">
            <a:spLocks/>
          </p:cNvSpPr>
          <p:nvPr/>
        </p:nvSpPr>
        <p:spPr bwMode="auto">
          <a:xfrm>
            <a:off x="4498253" y="5723370"/>
            <a:ext cx="2321647" cy="830997"/>
          </a:xfrm>
          <a:prstGeom prst="rect">
            <a:avLst/>
          </a:prstGeom>
          <a:solidFill>
            <a:schemeClr val="bg1"/>
          </a:solidFill>
          <a:ln>
            <a:solidFill>
              <a:schemeClr val="accent4">
                <a:lumMod val="60000"/>
                <a:lumOff val="40000"/>
              </a:schemeClr>
            </a:solidFill>
          </a:ln>
        </p:spPr>
        <p:txBody>
          <a:bodyPr wrap="square">
            <a:spAutoFit/>
          </a:bodyPr>
          <a:lstStyle>
            <a:defPPr>
              <a:defRPr lang="en-US"/>
            </a:defPPr>
            <a:lvl1pPr lvl="0">
              <a:defRPr sz="1200">
                <a:solidFill>
                  <a:prstClr val="black"/>
                </a:solidFill>
                <a:latin typeface="Calibri" pitchFamily="34" charset="0"/>
                <a:cs typeface="Calibri" pitchFamily="34" charset="0"/>
              </a:defRPr>
            </a:lvl1pPr>
          </a:lstStyle>
          <a:p>
            <a:r>
              <a:rPr lang="en-GB" dirty="0" smtClean="0"/>
              <a:t>In very rare cases (usually trauma) resort to Foley catheter and balloon if packing unsuccessful. </a:t>
            </a:r>
            <a:r>
              <a:rPr lang="en-GB" b="1" i="1" dirty="0" smtClean="0"/>
              <a:t>Patient referred </a:t>
            </a:r>
            <a:r>
              <a:rPr lang="en-GB" b="1" i="1" dirty="0"/>
              <a:t>to ENT</a:t>
            </a:r>
          </a:p>
        </p:txBody>
      </p:sp>
      <p:pic>
        <p:nvPicPr>
          <p:cNvPr id="9" name="Picture 3"/>
          <p:cNvPicPr preferRelativeResize="0">
            <a:picLocks noChangeArrowheads="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12424" r="7188"/>
          <a:stretch/>
        </p:blipFill>
        <p:spPr bwMode="auto">
          <a:xfrm>
            <a:off x="2234387" y="4142408"/>
            <a:ext cx="1260000" cy="972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2237152" y="4844502"/>
            <a:ext cx="1367297" cy="338554"/>
          </a:xfrm>
          <a:prstGeom prst="rect">
            <a:avLst/>
          </a:prstGeom>
          <a:noFill/>
        </p:spPr>
        <p:txBody>
          <a:bodyPr wrap="none" rtlCol="0">
            <a:spAutoFit/>
          </a:bodyPr>
          <a:lstStyle/>
          <a:p>
            <a:r>
              <a:rPr lang="en-GB" sz="1600" b="1" dirty="0" smtClean="0">
                <a:solidFill>
                  <a:schemeClr val="tx1">
                    <a:lumMod val="50000"/>
                    <a:lumOff val="50000"/>
                  </a:schemeClr>
                </a:solidFill>
                <a:latin typeface="Calibri" pitchFamily="34" charset="0"/>
                <a:cs typeface="Calibri" pitchFamily="34" charset="0"/>
              </a:rPr>
              <a:t>Nasal tampon</a:t>
            </a:r>
            <a:endParaRPr lang="en-GB" sz="1600" b="1" dirty="0">
              <a:solidFill>
                <a:schemeClr val="tx1">
                  <a:lumMod val="50000"/>
                  <a:lumOff val="50000"/>
                </a:schemeClr>
              </a:solidFill>
              <a:latin typeface="Calibri" pitchFamily="34" charset="0"/>
              <a:cs typeface="Calibri" pitchFamily="34" charset="0"/>
            </a:endParaRPr>
          </a:p>
        </p:txBody>
      </p:sp>
      <p:sp>
        <p:nvSpPr>
          <p:cNvPr id="27" name="TextBox 26"/>
          <p:cNvSpPr txBox="1"/>
          <p:nvPr/>
        </p:nvSpPr>
        <p:spPr>
          <a:xfrm>
            <a:off x="1626286" y="3438092"/>
            <a:ext cx="2116541" cy="276999"/>
          </a:xfrm>
          <a:prstGeom prst="rect">
            <a:avLst/>
          </a:prstGeom>
          <a:noFill/>
        </p:spPr>
        <p:txBody>
          <a:bodyPr wrap="none" rtlCol="0">
            <a:spAutoFit/>
          </a:bodyPr>
          <a:lstStyle/>
          <a:p>
            <a:r>
              <a:rPr lang="en-GB" sz="1200" b="1" i="1" dirty="0" smtClean="0">
                <a:latin typeface="Calibri" pitchFamily="34" charset="0"/>
                <a:cs typeface="Calibri" pitchFamily="34" charset="0"/>
              </a:rPr>
              <a:t>No visible/multiple bleed sites</a:t>
            </a:r>
            <a:endParaRPr lang="en-GB" sz="1200" b="1" i="1" dirty="0">
              <a:latin typeface="Calibri" pitchFamily="34" charset="0"/>
              <a:cs typeface="Calibri" pitchFamily="34" charset="0"/>
            </a:endParaRPr>
          </a:p>
        </p:txBody>
      </p:sp>
      <p:pic>
        <p:nvPicPr>
          <p:cNvPr id="5" name="Picture 2" descr="C:\Users\lucy\Desktop\untitled.png"/>
          <p:cNvPicPr preferRelativeResize="0">
            <a:picLocks noChangeArrowheads="1"/>
          </p:cNvPicPr>
          <p:nvPr/>
        </p:nvPicPr>
        <p:blipFill rotWithShape="1">
          <a:blip r:embed="rId12">
            <a:extLst>
              <a:ext uri="{28A0092B-C50C-407E-A947-70E740481C1C}">
                <a14:useLocalDpi xmlns:a14="http://schemas.microsoft.com/office/drawing/2010/main" val="0"/>
              </a:ext>
            </a:extLst>
          </a:blip>
          <a:srcRect l="3929" t="-3505" r="34567" b="10367"/>
          <a:stretch/>
        </p:blipFill>
        <p:spPr bwMode="auto">
          <a:xfrm>
            <a:off x="3680490" y="4142408"/>
            <a:ext cx="1260000" cy="972000"/>
          </a:xfrm>
          <a:prstGeom prst="roundRect">
            <a:avLst>
              <a:gd name="adj" fmla="val 8594"/>
            </a:avLst>
          </a:prstGeom>
          <a:solidFill>
            <a:srgbClr val="FFFFFF">
              <a:shade val="85000"/>
            </a:srgbClr>
          </a:solidFill>
          <a:ln>
            <a:noFill/>
          </a:ln>
          <a:effectLst/>
          <a:extLst/>
        </p:spPr>
      </p:pic>
      <p:sp>
        <p:nvSpPr>
          <p:cNvPr id="32" name="TextBox 31"/>
          <p:cNvSpPr txBox="1"/>
          <p:nvPr/>
        </p:nvSpPr>
        <p:spPr>
          <a:xfrm>
            <a:off x="2123761" y="1150356"/>
            <a:ext cx="1566326" cy="338554"/>
          </a:xfrm>
          <a:prstGeom prst="rect">
            <a:avLst/>
          </a:prstGeom>
          <a:noFill/>
        </p:spPr>
        <p:txBody>
          <a:bodyPr wrap="none" rtlCol="0">
            <a:spAutoFit/>
          </a:bodyPr>
          <a:lstStyle/>
          <a:p>
            <a:r>
              <a:rPr lang="en-GB" sz="1600" b="1" dirty="0" smtClean="0">
                <a:latin typeface="Calibri" pitchFamily="34" charset="0"/>
                <a:cs typeface="Calibri" pitchFamily="34" charset="0"/>
              </a:rPr>
              <a:t>Patient presents</a:t>
            </a:r>
            <a:endParaRPr lang="en-GB" sz="1600" b="1" dirty="0">
              <a:latin typeface="Calibri" pitchFamily="34" charset="0"/>
              <a:cs typeface="Calibri" pitchFamily="34" charset="0"/>
            </a:endParaRPr>
          </a:p>
        </p:txBody>
      </p:sp>
      <p:sp>
        <p:nvSpPr>
          <p:cNvPr id="52" name="TextBox 51"/>
          <p:cNvSpPr txBox="1"/>
          <p:nvPr/>
        </p:nvSpPr>
        <p:spPr>
          <a:xfrm>
            <a:off x="3673295" y="4844502"/>
            <a:ext cx="1325106" cy="338554"/>
          </a:xfrm>
          <a:prstGeom prst="rect">
            <a:avLst/>
          </a:prstGeom>
          <a:noFill/>
        </p:spPr>
        <p:txBody>
          <a:bodyPr wrap="none" rtlCol="0">
            <a:spAutoFit/>
          </a:bodyPr>
          <a:lstStyle/>
          <a:p>
            <a:r>
              <a:rPr lang="en-GB" sz="1600" b="1" dirty="0" smtClean="0">
                <a:solidFill>
                  <a:schemeClr val="tx1">
                    <a:lumMod val="50000"/>
                    <a:lumOff val="50000"/>
                  </a:schemeClr>
                </a:solidFill>
                <a:latin typeface="Calibri" pitchFamily="34" charset="0"/>
                <a:cs typeface="Calibri" pitchFamily="34" charset="0"/>
              </a:rPr>
              <a:t>Ribbon gauze</a:t>
            </a:r>
            <a:endParaRPr lang="en-GB" sz="1600" b="1" dirty="0">
              <a:solidFill>
                <a:schemeClr val="tx1">
                  <a:lumMod val="50000"/>
                  <a:lumOff val="50000"/>
                </a:schemeClr>
              </a:solidFill>
              <a:latin typeface="Calibri" pitchFamily="34" charset="0"/>
              <a:cs typeface="Calibri" pitchFamily="34" charset="0"/>
            </a:endParaRPr>
          </a:p>
        </p:txBody>
      </p:sp>
      <p:sp>
        <p:nvSpPr>
          <p:cNvPr id="57" name="TextBox 56"/>
          <p:cNvSpPr txBox="1"/>
          <p:nvPr/>
        </p:nvSpPr>
        <p:spPr>
          <a:xfrm>
            <a:off x="2783675" y="3778454"/>
            <a:ext cx="833049" cy="338554"/>
          </a:xfrm>
          <a:prstGeom prst="rect">
            <a:avLst/>
          </a:prstGeom>
          <a:noFill/>
        </p:spPr>
        <p:txBody>
          <a:bodyPr wrap="none" rtlCol="0">
            <a:spAutoFit/>
          </a:bodyPr>
          <a:lstStyle/>
          <a:p>
            <a:r>
              <a:rPr lang="en-GB" sz="1600" b="1" dirty="0" smtClean="0">
                <a:latin typeface="Calibri" pitchFamily="34" charset="0"/>
                <a:cs typeface="Calibri" pitchFamily="34" charset="0"/>
              </a:rPr>
              <a:t>Packing</a:t>
            </a:r>
            <a:endParaRPr lang="en-GB" sz="1600" b="1" dirty="0">
              <a:latin typeface="Calibri" pitchFamily="34" charset="0"/>
              <a:cs typeface="Calibri" pitchFamily="34" charset="0"/>
            </a:endParaRPr>
          </a:p>
        </p:txBody>
      </p:sp>
      <p:cxnSp>
        <p:nvCxnSpPr>
          <p:cNvPr id="58" name="Elbow Connector 57"/>
          <p:cNvCxnSpPr>
            <a:stCxn id="32" idx="2"/>
          </p:cNvCxnSpPr>
          <p:nvPr/>
        </p:nvCxnSpPr>
        <p:spPr>
          <a:xfrm rot="16200000" flipH="1">
            <a:off x="2631308" y="1764526"/>
            <a:ext cx="2584800" cy="2033568"/>
          </a:xfrm>
          <a:prstGeom prst="bentConnector3">
            <a:avLst>
              <a:gd name="adj1" fmla="val 15607"/>
            </a:avLst>
          </a:prstGeom>
          <a:ln w="381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cxnSpLocks noChangeAspect="1"/>
            <a:stCxn id="32" idx="2"/>
            <a:endCxn id="7" idx="0"/>
          </p:cNvCxnSpPr>
          <p:nvPr/>
        </p:nvCxnSpPr>
        <p:spPr>
          <a:xfrm rot="5400000">
            <a:off x="1798828" y="1204064"/>
            <a:ext cx="823251" cy="1392943"/>
          </a:xfrm>
          <a:prstGeom prst="bentConnector3">
            <a:avLst>
              <a:gd name="adj1" fmla="val 50000"/>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cxnSpLocks noChangeAspect="1"/>
          </p:cNvCxnSpPr>
          <p:nvPr/>
        </p:nvCxnSpPr>
        <p:spPr>
          <a:xfrm rot="5400000">
            <a:off x="755135" y="3320061"/>
            <a:ext cx="823251" cy="770643"/>
          </a:xfrm>
          <a:prstGeom prst="bentConnector3">
            <a:avLst>
              <a:gd name="adj1" fmla="val 50000"/>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cxnSpLocks noChangeAspect="1"/>
          </p:cNvCxnSpPr>
          <p:nvPr/>
        </p:nvCxnSpPr>
        <p:spPr>
          <a:xfrm rot="16200000" flipH="1">
            <a:off x="1525778" y="3320061"/>
            <a:ext cx="823251" cy="770643"/>
          </a:xfrm>
          <a:prstGeom prst="bentConnector3">
            <a:avLst>
              <a:gd name="adj1" fmla="val 50000"/>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1034" name="Group 1033"/>
          <p:cNvGrpSpPr/>
          <p:nvPr/>
        </p:nvGrpSpPr>
        <p:grpSpPr>
          <a:xfrm>
            <a:off x="6792416" y="1253667"/>
            <a:ext cx="2172834" cy="515526"/>
            <a:chOff x="7706211" y="1163004"/>
            <a:chExt cx="1374951" cy="515526"/>
          </a:xfrm>
        </p:grpSpPr>
        <p:sp>
          <p:nvSpPr>
            <p:cNvPr id="1033" name="Rectangle 1032"/>
            <p:cNvSpPr/>
            <p:nvPr/>
          </p:nvSpPr>
          <p:spPr>
            <a:xfrm>
              <a:off x="7706212" y="1177518"/>
              <a:ext cx="1350011" cy="492485"/>
            </a:xfrm>
            <a:prstGeom prst="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p:cNvSpPr txBox="1"/>
            <p:nvPr/>
          </p:nvSpPr>
          <p:spPr>
            <a:xfrm>
              <a:off x="7706211" y="1163004"/>
              <a:ext cx="1374951" cy="515526"/>
            </a:xfrm>
            <a:prstGeom prst="rect">
              <a:avLst/>
            </a:prstGeom>
            <a:noFill/>
          </p:spPr>
          <p:txBody>
            <a:bodyPr wrap="square" rtlCol="0">
              <a:spAutoFit/>
            </a:bodyPr>
            <a:lstStyle/>
            <a:p>
              <a:pPr algn="r"/>
              <a:r>
                <a:rPr lang="en-GB" sz="1100" i="1" dirty="0" smtClean="0">
                  <a:latin typeface="Calibri" pitchFamily="34" charset="0"/>
                  <a:cs typeface="Calibri" pitchFamily="34" charset="0"/>
                </a:rPr>
                <a:t>Majority of epistaxis patients</a:t>
              </a:r>
            </a:p>
            <a:p>
              <a:pPr algn="r">
                <a:lnSpc>
                  <a:spcPct val="150000"/>
                </a:lnSpc>
              </a:pPr>
              <a:r>
                <a:rPr lang="en-GB" sz="1100" i="1" dirty="0" smtClean="0">
                  <a:latin typeface="Calibri" pitchFamily="34" charset="0"/>
                  <a:cs typeface="Calibri" pitchFamily="34" charset="0"/>
                </a:rPr>
                <a:t>Minority </a:t>
              </a:r>
              <a:r>
                <a:rPr lang="en-GB" sz="1100" i="1" dirty="0">
                  <a:latin typeface="Calibri" pitchFamily="34" charset="0"/>
                  <a:cs typeface="Calibri" pitchFamily="34" charset="0"/>
                </a:rPr>
                <a:t>of epistaxis patients</a:t>
              </a:r>
            </a:p>
          </p:txBody>
        </p:sp>
      </p:grpSp>
      <p:sp>
        <p:nvSpPr>
          <p:cNvPr id="1032" name="Rectangle 1031"/>
          <p:cNvSpPr/>
          <p:nvPr/>
        </p:nvSpPr>
        <p:spPr>
          <a:xfrm>
            <a:off x="5040764" y="1989622"/>
            <a:ext cx="2286000" cy="1200329"/>
          </a:xfrm>
          <a:prstGeom prst="rect">
            <a:avLst/>
          </a:prstGeom>
          <a:solidFill>
            <a:schemeClr val="bg1"/>
          </a:solidFill>
          <a:ln>
            <a:solidFill>
              <a:schemeClr val="accent4">
                <a:lumMod val="60000"/>
                <a:lumOff val="40000"/>
              </a:schemeClr>
            </a:solidFill>
          </a:ln>
        </p:spPr>
        <p:txBody>
          <a:bodyPr>
            <a:spAutoFit/>
          </a:bodyPr>
          <a:lstStyle/>
          <a:p>
            <a:pPr lvl="0"/>
            <a:r>
              <a:rPr lang="en-GB" sz="1200" dirty="0" smtClean="0">
                <a:solidFill>
                  <a:prstClr val="black"/>
                </a:solidFill>
                <a:latin typeface="Calibri" pitchFamily="34" charset="0"/>
                <a:cs typeface="Calibri" pitchFamily="34" charset="0"/>
              </a:rPr>
              <a:t>A minority </a:t>
            </a:r>
            <a:r>
              <a:rPr lang="en-GB" sz="1200" dirty="0">
                <a:solidFill>
                  <a:prstClr val="black"/>
                </a:solidFill>
                <a:latin typeface="Calibri" pitchFamily="34" charset="0"/>
                <a:cs typeface="Calibri" pitchFamily="34" charset="0"/>
              </a:rPr>
              <a:t>proceeding straight to packing if HCP deems pinching waste of time (gushing bleed, likely posterior, past </a:t>
            </a:r>
            <a:r>
              <a:rPr lang="en-GB" sz="1200" dirty="0" smtClean="0">
                <a:solidFill>
                  <a:prstClr val="black"/>
                </a:solidFill>
                <a:latin typeface="Calibri" pitchFamily="34" charset="0"/>
                <a:cs typeface="Calibri" pitchFamily="34" charset="0"/>
              </a:rPr>
              <a:t>history, can trust patient has tried pinching properly, repeatedly)</a:t>
            </a:r>
            <a:endParaRPr lang="en-GB" sz="1200" dirty="0">
              <a:solidFill>
                <a:prstClr val="black"/>
              </a:solidFill>
              <a:latin typeface="Calibri" pitchFamily="34" charset="0"/>
              <a:cs typeface="Calibri" pitchFamily="34" charset="0"/>
            </a:endParaRPr>
          </a:p>
        </p:txBody>
      </p:sp>
      <p:cxnSp>
        <p:nvCxnSpPr>
          <p:cNvPr id="1041" name="Straight Arrow Connector 1040"/>
          <p:cNvCxnSpPr/>
          <p:nvPr/>
        </p:nvCxnSpPr>
        <p:spPr>
          <a:xfrm>
            <a:off x="6842107" y="1377661"/>
            <a:ext cx="3240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6854807" y="1599003"/>
            <a:ext cx="324000" cy="0"/>
          </a:xfrm>
          <a:prstGeom prst="straightConnector1">
            <a:avLst/>
          </a:prstGeom>
          <a:ln w="381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024" idx="1"/>
          </p:cNvCxnSpPr>
          <p:nvPr/>
        </p:nvCxnSpPr>
        <p:spPr>
          <a:xfrm flipH="1">
            <a:off x="1646571" y="4643682"/>
            <a:ext cx="519431" cy="0"/>
          </a:xfrm>
          <a:prstGeom prst="straightConnector1">
            <a:avLst/>
          </a:prstGeom>
          <a:ln w="381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4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Pinching is the first method employed for the majority of epistaxis and is demonstrated by an HCP who then leaves the patient (if possible) to be assessed 15-20 minutes later</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13</a:t>
            </a:fld>
            <a:endParaRPr lang="en-US" dirty="0"/>
          </a:p>
        </p:txBody>
      </p:sp>
      <p:pic>
        <p:nvPicPr>
          <p:cNvPr id="5" name="Picture 4" descr="C:\Users\lucy\Desktop\untitled.png"/>
          <p:cNvPicPr preferRelativeResize="0">
            <a:picLocks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7538" y="1217249"/>
            <a:ext cx="1710000" cy="1260000"/>
          </a:xfrm>
          <a:prstGeom prst="roundRect">
            <a:avLst>
              <a:gd name="adj" fmla="val 8594"/>
            </a:avLst>
          </a:prstGeom>
          <a:solidFill>
            <a:srgbClr val="FFFFFF">
              <a:shade val="85000"/>
            </a:srgbClr>
          </a:solidFill>
          <a:ln>
            <a:noFill/>
          </a:ln>
          <a:effectLst/>
          <a:extLst/>
        </p:spPr>
      </p:pic>
      <p:sp>
        <p:nvSpPr>
          <p:cNvPr id="4" name="Rounded Rectangle 3"/>
          <p:cNvSpPr/>
          <p:nvPr/>
        </p:nvSpPr>
        <p:spPr>
          <a:xfrm>
            <a:off x="142873" y="2570892"/>
            <a:ext cx="4029074" cy="2001108"/>
          </a:xfrm>
          <a:prstGeom prst="roundRect">
            <a:avLst>
              <a:gd name="adj" fmla="val 7018"/>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00B050"/>
              </a:buClr>
              <a:buFont typeface="Wingdings" pitchFamily="2" charset="2"/>
              <a:buChar char="ü"/>
            </a:pPr>
            <a:r>
              <a:rPr lang="en-GB" sz="1300" b="1" dirty="0">
                <a:solidFill>
                  <a:srgbClr val="00B050"/>
                </a:solidFill>
                <a:latin typeface="Calibri" pitchFamily="34" charset="0"/>
                <a:cs typeface="Calibri" pitchFamily="34" charset="0"/>
              </a:rPr>
              <a:t>E</a:t>
            </a:r>
            <a:r>
              <a:rPr lang="en-GB" sz="1300" b="1" dirty="0" smtClean="0">
                <a:solidFill>
                  <a:srgbClr val="00B050"/>
                </a:solidFill>
                <a:latin typeface="Calibri" pitchFamily="34" charset="0"/>
                <a:cs typeface="Calibri" pitchFamily="34" charset="0"/>
              </a:rPr>
              <a:t>ffective </a:t>
            </a:r>
            <a:r>
              <a:rPr lang="en-GB" sz="1300" b="1" dirty="0">
                <a:solidFill>
                  <a:srgbClr val="00B050"/>
                </a:solidFill>
                <a:latin typeface="Calibri" pitchFamily="34" charset="0"/>
                <a:cs typeface="Calibri" pitchFamily="34" charset="0"/>
              </a:rPr>
              <a:t>for </a:t>
            </a:r>
            <a:r>
              <a:rPr lang="en-GB" sz="1300" b="1" dirty="0" smtClean="0">
                <a:solidFill>
                  <a:srgbClr val="00B050"/>
                </a:solidFill>
                <a:latin typeface="Calibri" pitchFamily="34" charset="0"/>
                <a:cs typeface="Calibri" pitchFamily="34" charset="0"/>
              </a:rPr>
              <a:t>spontaneous </a:t>
            </a:r>
            <a:r>
              <a:rPr lang="en-GB" sz="1300" b="1" dirty="0">
                <a:solidFill>
                  <a:srgbClr val="00B050"/>
                </a:solidFill>
                <a:latin typeface="Calibri" pitchFamily="34" charset="0"/>
                <a:cs typeface="Calibri" pitchFamily="34" charset="0"/>
              </a:rPr>
              <a:t>anterior </a:t>
            </a:r>
            <a:r>
              <a:rPr lang="en-GB" sz="1300" b="1" dirty="0" smtClean="0">
                <a:solidFill>
                  <a:srgbClr val="00B050"/>
                </a:solidFill>
                <a:latin typeface="Calibri" pitchFamily="34" charset="0"/>
                <a:cs typeface="Calibri" pitchFamily="34" charset="0"/>
              </a:rPr>
              <a:t>epistaxis </a:t>
            </a:r>
            <a:r>
              <a:rPr lang="en-GB" sz="1300" dirty="0" smtClean="0">
                <a:solidFill>
                  <a:schemeClr val="tx1"/>
                </a:solidFill>
                <a:latin typeface="Calibri" pitchFamily="34" charset="0"/>
                <a:cs typeface="Calibri" pitchFamily="34" charset="0"/>
              </a:rPr>
              <a:t>if done properly </a:t>
            </a:r>
          </a:p>
          <a:p>
            <a:pPr marL="176213" indent="-176213">
              <a:buClr>
                <a:srgbClr val="00B050"/>
              </a:buClr>
              <a:buFont typeface="Wingdings" pitchFamily="2" charset="2"/>
              <a:buChar char="ü"/>
            </a:pPr>
            <a:r>
              <a:rPr lang="en-GB" sz="1300" b="1" dirty="0">
                <a:solidFill>
                  <a:srgbClr val="00B050"/>
                </a:solidFill>
                <a:latin typeface="Calibri" pitchFamily="34" charset="0"/>
                <a:cs typeface="Calibri" pitchFamily="34" charset="0"/>
              </a:rPr>
              <a:t>Educational tool </a:t>
            </a:r>
            <a:r>
              <a:rPr lang="en-GB" sz="1300" dirty="0" smtClean="0">
                <a:solidFill>
                  <a:schemeClr val="tx1"/>
                </a:solidFill>
                <a:latin typeface="Calibri" pitchFamily="34" charset="0"/>
                <a:cs typeface="Calibri" pitchFamily="34" charset="0"/>
              </a:rPr>
              <a:t>for </a:t>
            </a:r>
            <a:r>
              <a:rPr lang="en-GB" sz="1300" dirty="0">
                <a:solidFill>
                  <a:schemeClr val="tx1"/>
                </a:solidFill>
                <a:latin typeface="Calibri" pitchFamily="34" charset="0"/>
                <a:cs typeface="Calibri" pitchFamily="34" charset="0"/>
              </a:rPr>
              <a:t>patients; may prevent readmission in patients </a:t>
            </a:r>
            <a:r>
              <a:rPr lang="en-GB" sz="1300" dirty="0" smtClean="0">
                <a:solidFill>
                  <a:schemeClr val="tx1"/>
                </a:solidFill>
                <a:latin typeface="Calibri" pitchFamily="34" charset="0"/>
                <a:cs typeface="Calibri" pitchFamily="34" charset="0"/>
              </a:rPr>
              <a:t>with reoccurring epistaxis</a:t>
            </a:r>
            <a:endParaRPr lang="en-GB" sz="1300" dirty="0">
              <a:solidFill>
                <a:schemeClr val="tx1"/>
              </a:solidFill>
              <a:latin typeface="Calibri" pitchFamily="34" charset="0"/>
              <a:cs typeface="Calibri" pitchFamily="34" charset="0"/>
            </a:endParaRPr>
          </a:p>
          <a:p>
            <a:pPr marL="176213" indent="-176213">
              <a:buClr>
                <a:srgbClr val="00B050"/>
              </a:buClr>
              <a:buFont typeface="Wingdings" pitchFamily="2" charset="2"/>
              <a:buChar char="ü"/>
            </a:pPr>
            <a:r>
              <a:rPr lang="en-GB" sz="1300" dirty="0">
                <a:solidFill>
                  <a:schemeClr val="tx1"/>
                </a:solidFill>
                <a:latin typeface="Calibri" pitchFamily="34" charset="0"/>
                <a:cs typeface="Calibri" pitchFamily="34" charset="0"/>
              </a:rPr>
              <a:t>Can be </a:t>
            </a:r>
            <a:r>
              <a:rPr lang="en-GB" sz="1300" b="1" dirty="0">
                <a:solidFill>
                  <a:srgbClr val="00B050"/>
                </a:solidFill>
                <a:latin typeface="Calibri" pitchFamily="34" charset="0"/>
                <a:cs typeface="Calibri" pitchFamily="34" charset="0"/>
              </a:rPr>
              <a:t>done</a:t>
            </a:r>
            <a:r>
              <a:rPr lang="en-GB" sz="1300" dirty="0">
                <a:solidFill>
                  <a:schemeClr val="tx1"/>
                </a:solidFill>
                <a:latin typeface="Calibri" pitchFamily="34" charset="0"/>
                <a:cs typeface="Calibri" pitchFamily="34" charset="0"/>
              </a:rPr>
              <a:t> </a:t>
            </a:r>
            <a:r>
              <a:rPr lang="en-GB" sz="1300" b="1" dirty="0">
                <a:solidFill>
                  <a:srgbClr val="00B050"/>
                </a:solidFill>
                <a:latin typeface="Calibri" pitchFamily="34" charset="0"/>
                <a:cs typeface="Calibri" pitchFamily="34" charset="0"/>
              </a:rPr>
              <a:t>anywhere</a:t>
            </a:r>
            <a:r>
              <a:rPr lang="en-GB" sz="1300" dirty="0">
                <a:solidFill>
                  <a:schemeClr val="tx1"/>
                </a:solidFill>
                <a:latin typeface="Calibri" pitchFamily="34" charset="0"/>
                <a:cs typeface="Calibri" pitchFamily="34" charset="0"/>
              </a:rPr>
              <a:t> </a:t>
            </a:r>
          </a:p>
          <a:p>
            <a:pPr marL="176213" indent="-176213">
              <a:buClr>
                <a:srgbClr val="00B050"/>
              </a:buClr>
              <a:buFont typeface="Wingdings" pitchFamily="2" charset="2"/>
              <a:buChar char="ü"/>
            </a:pPr>
            <a:r>
              <a:rPr lang="en-GB" sz="1300" b="1" dirty="0">
                <a:solidFill>
                  <a:srgbClr val="00B050"/>
                </a:solidFill>
                <a:latin typeface="Calibri" pitchFamily="34" charset="0"/>
                <a:cs typeface="Calibri" pitchFamily="34" charset="0"/>
              </a:rPr>
              <a:t>Easy</a:t>
            </a:r>
            <a:r>
              <a:rPr lang="en-GB" sz="1300" dirty="0" smtClean="0">
                <a:solidFill>
                  <a:schemeClr val="tx1"/>
                </a:solidFill>
                <a:latin typeface="Calibri" pitchFamily="34" charset="0"/>
                <a:cs typeface="Calibri" pitchFamily="34" charset="0"/>
              </a:rPr>
              <a:t> </a:t>
            </a:r>
            <a:r>
              <a:rPr lang="en-GB" sz="1300" dirty="0">
                <a:solidFill>
                  <a:schemeClr val="tx1"/>
                </a:solidFill>
                <a:latin typeface="Calibri" pitchFamily="34" charset="0"/>
                <a:cs typeface="Calibri" pitchFamily="34" charset="0"/>
              </a:rPr>
              <a:t>to </a:t>
            </a:r>
            <a:r>
              <a:rPr lang="en-GB" sz="1300" dirty="0" smtClean="0">
                <a:solidFill>
                  <a:schemeClr val="tx1"/>
                </a:solidFill>
                <a:latin typeface="Calibri" pitchFamily="34" charset="0"/>
                <a:cs typeface="Calibri" pitchFamily="34" charset="0"/>
              </a:rPr>
              <a:t>do; usually patient or family member/carer can do it</a:t>
            </a:r>
            <a:endParaRPr lang="en-GB" sz="1300" dirty="0">
              <a:solidFill>
                <a:schemeClr val="tx1"/>
              </a:solidFill>
              <a:latin typeface="Calibri" pitchFamily="34" charset="0"/>
              <a:cs typeface="Calibri" pitchFamily="34" charset="0"/>
            </a:endParaRPr>
          </a:p>
          <a:p>
            <a:pPr marL="176213" indent="-176213">
              <a:buClr>
                <a:srgbClr val="00B050"/>
              </a:buClr>
              <a:buFont typeface="Wingdings" pitchFamily="2" charset="2"/>
              <a:buChar char="ü"/>
            </a:pPr>
            <a:r>
              <a:rPr lang="en-GB" sz="1300" b="1" dirty="0" smtClean="0">
                <a:solidFill>
                  <a:srgbClr val="00B050"/>
                </a:solidFill>
                <a:latin typeface="Calibri" pitchFamily="34" charset="0"/>
                <a:cs typeface="Calibri" pitchFamily="34" charset="0"/>
              </a:rPr>
              <a:t>Free</a:t>
            </a:r>
            <a:r>
              <a:rPr lang="en-GB" sz="1300" dirty="0" smtClean="0">
                <a:solidFill>
                  <a:schemeClr val="tx1"/>
                </a:solidFill>
                <a:latin typeface="Calibri" pitchFamily="34" charset="0"/>
                <a:cs typeface="Calibri" pitchFamily="34" charset="0"/>
              </a:rPr>
              <a:t> - doesn’t </a:t>
            </a:r>
            <a:r>
              <a:rPr lang="en-GB" sz="1300" dirty="0">
                <a:solidFill>
                  <a:schemeClr val="tx1"/>
                </a:solidFill>
                <a:latin typeface="Calibri" pitchFamily="34" charset="0"/>
                <a:cs typeface="Calibri" pitchFamily="34" charset="0"/>
              </a:rPr>
              <a:t>require </a:t>
            </a:r>
            <a:r>
              <a:rPr lang="en-GB" sz="1300" dirty="0" smtClean="0">
                <a:solidFill>
                  <a:schemeClr val="tx1"/>
                </a:solidFill>
                <a:latin typeface="Calibri" pitchFamily="34" charset="0"/>
                <a:cs typeface="Calibri" pitchFamily="34" charset="0"/>
              </a:rPr>
              <a:t> any equipment</a:t>
            </a:r>
            <a:endParaRPr lang="en-GB" sz="1300" dirty="0">
              <a:solidFill>
                <a:schemeClr val="tx1"/>
              </a:solidFill>
              <a:latin typeface="Calibri" pitchFamily="34" charset="0"/>
              <a:cs typeface="Calibri" pitchFamily="34" charset="0"/>
            </a:endParaRPr>
          </a:p>
        </p:txBody>
      </p:sp>
      <p:sp>
        <p:nvSpPr>
          <p:cNvPr id="6" name="Rounded Rectangle 5"/>
          <p:cNvSpPr/>
          <p:nvPr/>
        </p:nvSpPr>
        <p:spPr>
          <a:xfrm>
            <a:off x="4343403" y="2397636"/>
            <a:ext cx="4628697" cy="2493678"/>
          </a:xfrm>
          <a:prstGeom prst="roundRect">
            <a:avLst>
              <a:gd name="adj" fmla="val 5505"/>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C00000"/>
              </a:buClr>
              <a:buFont typeface="Wingdings" pitchFamily="2" charset="2"/>
              <a:buChar char="û"/>
            </a:pPr>
            <a:r>
              <a:rPr lang="en-GB" sz="1300" b="1" dirty="0" smtClean="0">
                <a:solidFill>
                  <a:srgbClr val="C00000"/>
                </a:solidFill>
                <a:latin typeface="Calibri" pitchFamily="34" charset="0"/>
                <a:cs typeface="Calibri" pitchFamily="34" charset="0"/>
              </a:rPr>
              <a:t>Ineffective for posterior epistaxis </a:t>
            </a:r>
            <a:r>
              <a:rPr lang="en-GB" sz="1300" dirty="0" smtClean="0">
                <a:solidFill>
                  <a:schemeClr val="tx1"/>
                </a:solidFill>
                <a:latin typeface="Calibri" pitchFamily="34" charset="0"/>
                <a:cs typeface="Calibri" pitchFamily="34" charset="0"/>
              </a:rPr>
              <a:t>or profuse </a:t>
            </a:r>
            <a:r>
              <a:rPr lang="en-GB" sz="1300" dirty="0">
                <a:solidFill>
                  <a:schemeClr val="tx1"/>
                </a:solidFill>
                <a:latin typeface="Calibri" pitchFamily="34" charset="0"/>
                <a:cs typeface="Calibri" pitchFamily="34" charset="0"/>
              </a:rPr>
              <a:t>bleeding </a:t>
            </a:r>
            <a:r>
              <a:rPr lang="en-GB" sz="1300" dirty="0" smtClean="0">
                <a:solidFill>
                  <a:schemeClr val="tx1"/>
                </a:solidFill>
                <a:latin typeface="Calibri" pitchFamily="34" charset="0"/>
                <a:cs typeface="Calibri" pitchFamily="34" charset="0"/>
              </a:rPr>
              <a:t>(e.g. 2 HCPs comment 80</a:t>
            </a:r>
            <a:r>
              <a:rPr lang="en-GB" sz="1300" dirty="0">
                <a:solidFill>
                  <a:schemeClr val="tx1"/>
                </a:solidFill>
                <a:latin typeface="Calibri" pitchFamily="34" charset="0"/>
                <a:cs typeface="Calibri" pitchFamily="34" charset="0"/>
              </a:rPr>
              <a:t>%-90% </a:t>
            </a:r>
            <a:r>
              <a:rPr lang="en-GB" sz="1300" dirty="0" smtClean="0">
                <a:solidFill>
                  <a:schemeClr val="tx1"/>
                </a:solidFill>
                <a:latin typeface="Calibri" pitchFamily="34" charset="0"/>
                <a:cs typeface="Calibri" pitchFamily="34" charset="0"/>
              </a:rPr>
              <a:t>will proceed </a:t>
            </a:r>
            <a:r>
              <a:rPr lang="en-GB" sz="1300" dirty="0">
                <a:solidFill>
                  <a:schemeClr val="tx1"/>
                </a:solidFill>
                <a:latin typeface="Calibri" pitchFamily="34" charset="0"/>
                <a:cs typeface="Calibri" pitchFamily="34" charset="0"/>
              </a:rPr>
              <a:t>to </a:t>
            </a:r>
            <a:r>
              <a:rPr lang="en-GB" sz="1300" dirty="0" smtClean="0">
                <a:solidFill>
                  <a:schemeClr val="tx1"/>
                </a:solidFill>
                <a:latin typeface="Calibri" pitchFamily="34" charset="0"/>
                <a:cs typeface="Calibri" pitchFamily="34" charset="0"/>
              </a:rPr>
              <a:t>packing)</a:t>
            </a:r>
            <a:endParaRPr lang="en-GB" sz="1300"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300" b="1" dirty="0">
                <a:solidFill>
                  <a:srgbClr val="C00000"/>
                </a:solidFill>
                <a:latin typeface="Calibri" pitchFamily="34" charset="0"/>
                <a:cs typeface="Calibri" pitchFamily="34" charset="0"/>
              </a:rPr>
              <a:t>Frequently performed incorrectly </a:t>
            </a:r>
            <a:r>
              <a:rPr lang="en-GB" sz="1300" dirty="0" smtClean="0">
                <a:solidFill>
                  <a:schemeClr val="tx1"/>
                </a:solidFill>
                <a:latin typeface="Calibri" pitchFamily="34" charset="0"/>
                <a:cs typeface="Calibri" pitchFamily="34" charset="0"/>
              </a:rPr>
              <a:t>by patients before  being properly educated; don’t apply pressure for long enough, or press hard rather than soft part of nose</a:t>
            </a:r>
          </a:p>
          <a:p>
            <a:pPr marL="176213" indent="-176213">
              <a:buClr>
                <a:srgbClr val="C00000"/>
              </a:buClr>
              <a:buFont typeface="Wingdings" pitchFamily="2" charset="2"/>
              <a:buChar char="û"/>
            </a:pPr>
            <a:r>
              <a:rPr lang="en-GB" sz="1300" b="1" dirty="0">
                <a:solidFill>
                  <a:srgbClr val="C00000"/>
                </a:solidFill>
                <a:latin typeface="Calibri" pitchFamily="34" charset="0"/>
                <a:cs typeface="Calibri" pitchFamily="34" charset="0"/>
              </a:rPr>
              <a:t>Difficult for </a:t>
            </a:r>
            <a:r>
              <a:rPr lang="en-GB" sz="1300" b="1" dirty="0" smtClean="0">
                <a:solidFill>
                  <a:srgbClr val="C00000"/>
                </a:solidFill>
                <a:latin typeface="Calibri" pitchFamily="34" charset="0"/>
                <a:cs typeface="Calibri" pitchFamily="34" charset="0"/>
              </a:rPr>
              <a:t>elderly</a:t>
            </a:r>
            <a:r>
              <a:rPr lang="en-GB" sz="1300" dirty="0" smtClean="0">
                <a:solidFill>
                  <a:schemeClr val="tx1"/>
                </a:solidFill>
                <a:latin typeface="Calibri" pitchFamily="34" charset="0"/>
                <a:cs typeface="Calibri" pitchFamily="34" charset="0"/>
              </a:rPr>
              <a:t> to grip hard enough for long enough due to frailness or arthritis</a:t>
            </a:r>
          </a:p>
          <a:p>
            <a:pPr marL="176213" indent="-176213">
              <a:buClr>
                <a:srgbClr val="C00000"/>
              </a:buClr>
              <a:buFont typeface="Wingdings" pitchFamily="2" charset="2"/>
              <a:buChar char="û"/>
            </a:pPr>
            <a:r>
              <a:rPr lang="en-GB" sz="1300" b="1" dirty="0" smtClean="0">
                <a:solidFill>
                  <a:srgbClr val="C00000"/>
                </a:solidFill>
                <a:latin typeface="Calibri" pitchFamily="34" charset="0"/>
                <a:cs typeface="Calibri" pitchFamily="34" charset="0"/>
              </a:rPr>
              <a:t>HCP required</a:t>
            </a:r>
            <a:r>
              <a:rPr lang="en-GB" sz="1300" dirty="0" smtClean="0">
                <a:solidFill>
                  <a:schemeClr val="tx1"/>
                </a:solidFill>
                <a:latin typeface="Calibri" pitchFamily="34" charset="0"/>
                <a:cs typeface="Calibri" pitchFamily="34" charset="0"/>
              </a:rPr>
              <a:t> to pinch if </a:t>
            </a:r>
            <a:r>
              <a:rPr lang="en-GB" sz="1300" dirty="0">
                <a:solidFill>
                  <a:schemeClr val="tx1"/>
                </a:solidFill>
                <a:latin typeface="Calibri" pitchFamily="34" charset="0"/>
                <a:cs typeface="Calibri" pitchFamily="34" charset="0"/>
              </a:rPr>
              <a:t>patient unable and no </a:t>
            </a:r>
            <a:r>
              <a:rPr lang="en-GB" sz="1300" dirty="0" smtClean="0">
                <a:solidFill>
                  <a:schemeClr val="tx1"/>
                </a:solidFill>
                <a:latin typeface="Calibri" pitchFamily="34" charset="0"/>
                <a:cs typeface="Calibri" pitchFamily="34" charset="0"/>
              </a:rPr>
              <a:t>relative/carer, however generally considered infrequent (max. 1-2 times/day)</a:t>
            </a:r>
          </a:p>
          <a:p>
            <a:pPr marL="176213" indent="-176213">
              <a:buClr>
                <a:srgbClr val="C00000"/>
              </a:buClr>
              <a:buFont typeface="Wingdings" pitchFamily="2" charset="2"/>
              <a:buChar char="û"/>
            </a:pPr>
            <a:r>
              <a:rPr lang="en-GB" sz="1300" b="1" dirty="0" smtClean="0">
                <a:solidFill>
                  <a:srgbClr val="C00000"/>
                </a:solidFill>
                <a:latin typeface="Calibri" pitchFamily="34" charset="0"/>
                <a:cs typeface="Calibri" pitchFamily="34" charset="0"/>
              </a:rPr>
              <a:t>Difficult </a:t>
            </a:r>
            <a:r>
              <a:rPr lang="en-GB" sz="1300" b="1" dirty="0">
                <a:solidFill>
                  <a:srgbClr val="C00000"/>
                </a:solidFill>
                <a:latin typeface="Calibri" pitchFamily="34" charset="0"/>
                <a:cs typeface="Calibri" pitchFamily="34" charset="0"/>
              </a:rPr>
              <a:t>to teach </a:t>
            </a:r>
            <a:r>
              <a:rPr lang="en-GB" sz="1300" dirty="0" smtClean="0">
                <a:solidFill>
                  <a:schemeClr val="tx1"/>
                </a:solidFill>
                <a:latin typeface="Calibri" pitchFamily="34" charset="0"/>
                <a:cs typeface="Calibri" pitchFamily="34" charset="0"/>
              </a:rPr>
              <a:t>technique to some, especially elderly who are more likely to become confused or panic due to blood</a:t>
            </a:r>
          </a:p>
        </p:txBody>
      </p:sp>
      <p:sp>
        <p:nvSpPr>
          <p:cNvPr id="7" name="Rectangle 6"/>
          <p:cNvSpPr/>
          <p:nvPr/>
        </p:nvSpPr>
        <p:spPr>
          <a:xfrm>
            <a:off x="1894973" y="1194974"/>
            <a:ext cx="7156545" cy="1138773"/>
          </a:xfrm>
          <a:prstGeom prst="rect">
            <a:avLst/>
          </a:prstGeom>
        </p:spPr>
        <p:txBody>
          <a:bodyPr wrap="square">
            <a:spAutoFit/>
          </a:bodyPr>
          <a:lstStyle/>
          <a:p>
            <a:pPr marL="176213" lvl="0" indent="-176213" eaLnBrk="0" hangingPunct="0">
              <a:spcBef>
                <a:spcPts val="0"/>
              </a:spcBef>
              <a:buClr>
                <a:srgbClr val="F0BC00"/>
              </a:buClr>
              <a:buFont typeface="Arial" charset="0"/>
              <a:buChar char="•"/>
            </a:pPr>
            <a:r>
              <a:rPr lang="en-GB" sz="1700" dirty="0" smtClean="0">
                <a:solidFill>
                  <a:srgbClr val="54A9C6">
                    <a:lumMod val="50000"/>
                  </a:srgbClr>
                </a:solidFill>
                <a:latin typeface="Calibri" pitchFamily="34" charset="0"/>
                <a:cs typeface="Calibri" pitchFamily="34" charset="0"/>
              </a:rPr>
              <a:t>Pinching is often already attempted by patient prior to presentation</a:t>
            </a:r>
          </a:p>
          <a:p>
            <a:pPr marL="176213" lvl="0" indent="-176213" eaLnBrk="0" hangingPunct="0">
              <a:spcBef>
                <a:spcPts val="0"/>
              </a:spcBef>
              <a:buClr>
                <a:srgbClr val="F0BC00"/>
              </a:buClr>
              <a:buFont typeface="Arial" charset="0"/>
              <a:buChar char="•"/>
            </a:pPr>
            <a:r>
              <a:rPr lang="en-GB" sz="1700" dirty="0" smtClean="0">
                <a:solidFill>
                  <a:srgbClr val="54A9C6">
                    <a:lumMod val="50000"/>
                  </a:srgbClr>
                </a:solidFill>
                <a:latin typeface="Calibri" pitchFamily="34" charset="0"/>
                <a:cs typeface="Calibri" pitchFamily="34" charset="0"/>
              </a:rPr>
              <a:t>Demonstrated to the patient by an HCP - usually nurse, healthcare assistant or junior doctor; patients encouraged where possible to pinch their own nose</a:t>
            </a:r>
          </a:p>
          <a:p>
            <a:pPr marL="176213" lvl="0" indent="-176213" eaLnBrk="0" hangingPunct="0">
              <a:spcBef>
                <a:spcPts val="0"/>
              </a:spcBef>
              <a:buClr>
                <a:srgbClr val="F0BC00"/>
              </a:buClr>
              <a:buFont typeface="Arial" charset="0"/>
              <a:buChar char="•"/>
            </a:pPr>
            <a:r>
              <a:rPr lang="en-GB" sz="1700" dirty="0" smtClean="0">
                <a:solidFill>
                  <a:srgbClr val="54A9C6">
                    <a:lumMod val="50000"/>
                  </a:srgbClr>
                </a:solidFill>
                <a:latin typeface="Calibri" pitchFamily="34" charset="0"/>
                <a:cs typeface="Calibri" pitchFamily="34" charset="0"/>
              </a:rPr>
              <a:t>Ice may also be applied in conjunction </a:t>
            </a:r>
            <a:r>
              <a:rPr lang="en-GB" sz="1400" dirty="0" smtClean="0">
                <a:solidFill>
                  <a:srgbClr val="54A9C6">
                    <a:lumMod val="50000"/>
                  </a:srgbClr>
                </a:solidFill>
                <a:latin typeface="Calibri" pitchFamily="34" charset="0"/>
                <a:cs typeface="Calibri" pitchFamily="34" charset="0"/>
              </a:rPr>
              <a:t>(1 mention)</a:t>
            </a:r>
          </a:p>
        </p:txBody>
      </p:sp>
      <p:sp>
        <p:nvSpPr>
          <p:cNvPr id="12" name="Rounded Rectangular Callout 11"/>
          <p:cNvSpPr/>
          <p:nvPr/>
        </p:nvSpPr>
        <p:spPr>
          <a:xfrm>
            <a:off x="3838126" y="4958139"/>
            <a:ext cx="2426381" cy="1567137"/>
          </a:xfrm>
          <a:prstGeom prst="wedgeRoundRectCallout">
            <a:avLst>
              <a:gd name="adj1" fmla="val 37261"/>
              <a:gd name="adj2" fmla="val -5902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“If </a:t>
            </a:r>
            <a:r>
              <a:rPr lang="en-GB" sz="1200" i="1" dirty="0">
                <a:solidFill>
                  <a:schemeClr val="tx2">
                    <a:lumMod val="50000"/>
                  </a:schemeClr>
                </a:solidFill>
                <a:latin typeface="Calibri" pitchFamily="34" charset="0"/>
                <a:cs typeface="Calibri" pitchFamily="34" charset="0"/>
              </a:rPr>
              <a:t>they're </a:t>
            </a:r>
            <a:r>
              <a:rPr lang="en-GB" sz="1200" i="1" dirty="0" smtClean="0">
                <a:solidFill>
                  <a:schemeClr val="tx2">
                    <a:lumMod val="50000"/>
                  </a:schemeClr>
                </a:solidFill>
                <a:latin typeface="Calibri" pitchFamily="34" charset="0"/>
                <a:cs typeface="Calibri" pitchFamily="34" charset="0"/>
              </a:rPr>
              <a:t>particularly frail </a:t>
            </a:r>
            <a:r>
              <a:rPr lang="en-GB" sz="1200" i="1" dirty="0">
                <a:solidFill>
                  <a:schemeClr val="tx2">
                    <a:lumMod val="50000"/>
                  </a:schemeClr>
                </a:solidFill>
                <a:latin typeface="Calibri" pitchFamily="34" charset="0"/>
                <a:cs typeface="Calibri" pitchFamily="34" charset="0"/>
              </a:rPr>
              <a:t>then they wont be able to pinch hard enough for long </a:t>
            </a:r>
            <a:r>
              <a:rPr lang="en-GB" sz="1200" i="1" dirty="0" smtClean="0">
                <a:solidFill>
                  <a:schemeClr val="tx2">
                    <a:lumMod val="50000"/>
                  </a:schemeClr>
                </a:solidFill>
                <a:latin typeface="Calibri" pitchFamily="34" charset="0"/>
                <a:cs typeface="Calibri" pitchFamily="34" charset="0"/>
              </a:rPr>
              <a:t>enough…as </a:t>
            </a:r>
            <a:r>
              <a:rPr lang="en-GB" sz="1200" i="1" dirty="0">
                <a:solidFill>
                  <a:schemeClr val="tx2">
                    <a:lumMod val="50000"/>
                  </a:schemeClr>
                </a:solidFill>
                <a:latin typeface="Calibri" pitchFamily="34" charset="0"/>
                <a:cs typeface="Calibri" pitchFamily="34" charset="0"/>
              </a:rPr>
              <a:t>a last resort one of us </a:t>
            </a:r>
            <a:r>
              <a:rPr lang="en-GB" sz="1200" i="1" dirty="0" smtClean="0">
                <a:solidFill>
                  <a:schemeClr val="tx2">
                    <a:lumMod val="50000"/>
                  </a:schemeClr>
                </a:solidFill>
                <a:latin typeface="Calibri" pitchFamily="34" charset="0"/>
                <a:cs typeface="Calibri" pitchFamily="34" charset="0"/>
              </a:rPr>
              <a:t>will sit </a:t>
            </a:r>
            <a:r>
              <a:rPr lang="en-GB" sz="1200" i="1" dirty="0">
                <a:solidFill>
                  <a:schemeClr val="tx2">
                    <a:lumMod val="50000"/>
                  </a:schemeClr>
                </a:solidFill>
                <a:latin typeface="Calibri" pitchFamily="34" charset="0"/>
                <a:cs typeface="Calibri" pitchFamily="34" charset="0"/>
              </a:rPr>
              <a:t>there and pinch their nose for them but obviously that takes us off the shop floor completely</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21" name="Rounded Rectangular Callout 20"/>
          <p:cNvSpPr/>
          <p:nvPr/>
        </p:nvSpPr>
        <p:spPr>
          <a:xfrm>
            <a:off x="123827" y="5546593"/>
            <a:ext cx="3151183" cy="935141"/>
          </a:xfrm>
          <a:prstGeom prst="wedgeRoundRectCallout">
            <a:avLst>
              <a:gd name="adj1" fmla="val -43123"/>
              <a:gd name="adj2" fmla="val -63105"/>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“We're </a:t>
            </a:r>
            <a:r>
              <a:rPr lang="en-GB" sz="1200" i="1" dirty="0">
                <a:solidFill>
                  <a:schemeClr val="tx2">
                    <a:lumMod val="50000"/>
                  </a:schemeClr>
                </a:solidFill>
                <a:latin typeface="Calibri" pitchFamily="34" charset="0"/>
                <a:cs typeface="Calibri" pitchFamily="34" charset="0"/>
              </a:rPr>
              <a:t>teaching someone who often gets nosebleeds how they can first aid manage these and may well prevent them having to come into </a:t>
            </a:r>
            <a:r>
              <a:rPr lang="en-GB" sz="1200" i="1" dirty="0" smtClean="0">
                <a:solidFill>
                  <a:schemeClr val="tx2">
                    <a:lumMod val="50000"/>
                  </a:schemeClr>
                </a:solidFill>
                <a:latin typeface="Calibri" pitchFamily="34" charset="0"/>
                <a:cs typeface="Calibri" pitchFamily="34" charset="0"/>
              </a:rPr>
              <a:t>the hospital.”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22" name="Rounded Rectangular Callout 21"/>
          <p:cNvSpPr/>
          <p:nvPr/>
        </p:nvSpPr>
        <p:spPr>
          <a:xfrm>
            <a:off x="709957" y="4528863"/>
            <a:ext cx="2889586" cy="771466"/>
          </a:xfrm>
          <a:prstGeom prst="wedgeRoundRectCallout">
            <a:avLst>
              <a:gd name="adj1" fmla="val 58046"/>
              <a:gd name="adj2" fmla="val -3795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a:solidFill>
                  <a:schemeClr val="tx2">
                    <a:lumMod val="50000"/>
                  </a:schemeClr>
                </a:solidFill>
                <a:latin typeface="Calibri" pitchFamily="34" charset="0"/>
                <a:cs typeface="Calibri" pitchFamily="34" charset="0"/>
              </a:rPr>
              <a:t>“In simple nosebleeds that aren't bleeding profusely </a:t>
            </a:r>
            <a:r>
              <a:rPr lang="en-GB" sz="1200" i="1" dirty="0" smtClean="0">
                <a:solidFill>
                  <a:schemeClr val="tx2">
                    <a:lumMod val="50000"/>
                  </a:schemeClr>
                </a:solidFill>
                <a:latin typeface="Calibri" pitchFamily="34" charset="0"/>
                <a:cs typeface="Calibri" pitchFamily="34" charset="0"/>
              </a:rPr>
              <a:t>then </a:t>
            </a:r>
            <a:r>
              <a:rPr lang="en-GB" sz="1200" i="1" dirty="0">
                <a:solidFill>
                  <a:schemeClr val="tx2">
                    <a:lumMod val="50000"/>
                  </a:schemeClr>
                </a:solidFill>
                <a:latin typeface="Calibri" pitchFamily="34" charset="0"/>
                <a:cs typeface="Calibri" pitchFamily="34" charset="0"/>
              </a:rPr>
              <a:t>it tends to be very successful</a:t>
            </a:r>
            <a:r>
              <a:rPr lang="en-GB" sz="1200" i="1" dirty="0" smtClean="0">
                <a:solidFill>
                  <a:schemeClr val="tx2">
                    <a:lumMod val="50000"/>
                  </a:schemeClr>
                </a:solidFill>
                <a:latin typeface="Calibri" pitchFamily="34" charset="0"/>
                <a:cs typeface="Calibri" pitchFamily="34" charset="0"/>
              </a:rPr>
              <a:t>.”</a:t>
            </a:r>
            <a:r>
              <a:rPr lang="en-GB" sz="1200" dirty="0" smtClean="0">
                <a:solidFill>
                  <a:schemeClr val="tx2">
                    <a:lumMod val="50000"/>
                  </a:schemeClr>
                </a:solidFill>
                <a:latin typeface="Calibri" pitchFamily="34" charset="0"/>
                <a:cs typeface="Calibri" pitchFamily="34" charset="0"/>
              </a:rPr>
              <a:t>  - Consultant, Scotland</a:t>
            </a:r>
            <a:endParaRPr lang="en-GB" sz="1200" dirty="0">
              <a:solidFill>
                <a:schemeClr val="tx2">
                  <a:lumMod val="50000"/>
                </a:schemeClr>
              </a:solidFill>
              <a:latin typeface="Calibri" pitchFamily="34" charset="0"/>
              <a:cs typeface="Calibri" pitchFamily="34" charset="0"/>
            </a:endParaRPr>
          </a:p>
        </p:txBody>
      </p:sp>
      <p:sp>
        <p:nvSpPr>
          <p:cNvPr id="24" name="Rounded Rectangular Callout 23"/>
          <p:cNvSpPr/>
          <p:nvPr/>
        </p:nvSpPr>
        <p:spPr>
          <a:xfrm>
            <a:off x="6407154" y="4958139"/>
            <a:ext cx="2644364" cy="1567138"/>
          </a:xfrm>
          <a:prstGeom prst="wedgeRoundRectCallout">
            <a:avLst>
              <a:gd name="adj1" fmla="val 41027"/>
              <a:gd name="adj2" fmla="val -5910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t>
            </a:r>
            <a:r>
              <a:rPr lang="en-GB" sz="1200" i="1" dirty="0">
                <a:solidFill>
                  <a:schemeClr val="tx2">
                    <a:lumMod val="50000"/>
                  </a:schemeClr>
                </a:solidFill>
                <a:latin typeface="Calibri" pitchFamily="34" charset="0"/>
                <a:cs typeface="Calibri" pitchFamily="34" charset="0"/>
              </a:rPr>
              <a:t>When we ask the patient where exactly did they pinch, they will tell us they've put their finger on the bone...the concept of pinching the soft part of the nose is still not very clear among patients and this is a common frustration</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80748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Cautery with silver nitrate is performed when the bleeding vessel is visible (anterior bleed only); it is generally considered quick and effective in these cases</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14</a:t>
            </a:fld>
            <a:endParaRPr lang="en-US" dirty="0"/>
          </a:p>
        </p:txBody>
      </p:sp>
      <p:sp>
        <p:nvSpPr>
          <p:cNvPr id="5" name="Rounded Rectangle 4"/>
          <p:cNvSpPr/>
          <p:nvPr/>
        </p:nvSpPr>
        <p:spPr>
          <a:xfrm>
            <a:off x="324466" y="2903310"/>
            <a:ext cx="3904634" cy="1697719"/>
          </a:xfrm>
          <a:prstGeom prst="roundRect">
            <a:avLst>
              <a:gd name="adj" fmla="val 10167"/>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00B050"/>
              </a:buClr>
              <a:buFont typeface="Wingdings" pitchFamily="2" charset="2"/>
              <a:buChar char="ü"/>
            </a:pPr>
            <a:r>
              <a:rPr lang="en-GB" sz="1400" b="1" dirty="0" smtClean="0">
                <a:solidFill>
                  <a:srgbClr val="00B050"/>
                </a:solidFill>
                <a:latin typeface="Calibri" pitchFamily="34" charset="0"/>
                <a:cs typeface="Calibri" pitchFamily="34" charset="0"/>
              </a:rPr>
              <a:t>Effective for single anterior bleed </a:t>
            </a:r>
          </a:p>
          <a:p>
            <a:pPr marL="285750" indent="-285750">
              <a:buClr>
                <a:srgbClr val="00B050"/>
              </a:buClr>
              <a:buFont typeface="Wingdings" pitchFamily="2" charset="2"/>
              <a:buChar char="ü"/>
            </a:pPr>
            <a:r>
              <a:rPr lang="en-GB" sz="1400" dirty="0" smtClean="0">
                <a:solidFill>
                  <a:schemeClr val="tx1"/>
                </a:solidFill>
                <a:latin typeface="Calibri" pitchFamily="34" charset="0"/>
                <a:cs typeface="Calibri" pitchFamily="34" charset="0"/>
              </a:rPr>
              <a:t>Can </a:t>
            </a:r>
            <a:r>
              <a:rPr lang="en-GB" sz="1400" b="1" dirty="0" smtClean="0">
                <a:solidFill>
                  <a:srgbClr val="00B050"/>
                </a:solidFill>
                <a:latin typeface="Calibri" pitchFamily="34" charset="0"/>
                <a:cs typeface="Calibri" pitchFamily="34" charset="0"/>
              </a:rPr>
              <a:t>prevent</a:t>
            </a:r>
            <a:r>
              <a:rPr lang="en-GB" sz="1400" dirty="0" smtClean="0">
                <a:solidFill>
                  <a:schemeClr val="tx1"/>
                </a:solidFill>
                <a:latin typeface="Calibri" pitchFamily="34" charset="0"/>
                <a:cs typeface="Calibri" pitchFamily="34" charset="0"/>
              </a:rPr>
              <a:t> </a:t>
            </a:r>
            <a:r>
              <a:rPr lang="en-GB" sz="1400" b="1" dirty="0">
                <a:solidFill>
                  <a:srgbClr val="00B050"/>
                </a:solidFill>
                <a:latin typeface="Calibri" pitchFamily="34" charset="0"/>
                <a:cs typeface="Calibri" pitchFamily="34" charset="0"/>
              </a:rPr>
              <a:t>subsequent A&amp;E admissions</a:t>
            </a:r>
          </a:p>
          <a:p>
            <a:pPr marL="285750" indent="-285750">
              <a:buClr>
                <a:srgbClr val="00B050"/>
              </a:buClr>
              <a:buFont typeface="Wingdings" pitchFamily="2" charset="2"/>
              <a:buChar char="ü"/>
            </a:pPr>
            <a:r>
              <a:rPr lang="en-GB" sz="1400" dirty="0" smtClean="0">
                <a:solidFill>
                  <a:schemeClr val="tx1"/>
                </a:solidFill>
                <a:latin typeface="Calibri" pitchFamily="34" charset="0"/>
                <a:cs typeface="Calibri" pitchFamily="34" charset="0"/>
              </a:rPr>
              <a:t>Actual </a:t>
            </a:r>
            <a:r>
              <a:rPr lang="en-GB" sz="1400" b="1" dirty="0">
                <a:solidFill>
                  <a:srgbClr val="00B050"/>
                </a:solidFill>
                <a:latin typeface="Calibri" pitchFamily="34" charset="0"/>
                <a:cs typeface="Calibri" pitchFamily="34" charset="0"/>
              </a:rPr>
              <a:t>procedure </a:t>
            </a:r>
            <a:r>
              <a:rPr lang="en-GB" sz="1400" b="1" dirty="0" smtClean="0">
                <a:solidFill>
                  <a:srgbClr val="00B050"/>
                </a:solidFill>
                <a:latin typeface="Calibri" pitchFamily="34" charset="0"/>
                <a:cs typeface="Calibri" pitchFamily="34" charset="0"/>
              </a:rPr>
              <a:t>is very quick</a:t>
            </a:r>
            <a:r>
              <a:rPr lang="en-GB" sz="1400" dirty="0" smtClean="0">
                <a:solidFill>
                  <a:schemeClr val="tx1"/>
                </a:solidFill>
                <a:latin typeface="Calibri" pitchFamily="34" charset="0"/>
                <a:cs typeface="Calibri" pitchFamily="34" charset="0"/>
              </a:rPr>
              <a:t> (matter of seconds)</a:t>
            </a:r>
          </a:p>
          <a:p>
            <a:pPr marL="285750" indent="-285750">
              <a:buClr>
                <a:srgbClr val="00B050"/>
              </a:buClr>
              <a:buFont typeface="Wingdings" pitchFamily="2" charset="2"/>
              <a:buChar char="ü"/>
            </a:pPr>
            <a:r>
              <a:rPr lang="en-GB" sz="1400" b="1" dirty="0" smtClean="0">
                <a:solidFill>
                  <a:srgbClr val="00B050"/>
                </a:solidFill>
                <a:latin typeface="Calibri" pitchFamily="34" charset="0"/>
                <a:cs typeface="Calibri" pitchFamily="34" charset="0"/>
              </a:rPr>
              <a:t>Simple</a:t>
            </a:r>
            <a:r>
              <a:rPr lang="en-GB" sz="1400" dirty="0" smtClean="0">
                <a:solidFill>
                  <a:schemeClr val="tx1"/>
                </a:solidFill>
                <a:latin typeface="Calibri" pitchFamily="34" charset="0"/>
                <a:cs typeface="Calibri" pitchFamily="34" charset="0"/>
              </a:rPr>
              <a:t> procedure (but does require training)</a:t>
            </a:r>
          </a:p>
          <a:p>
            <a:pPr marL="285750" indent="-285750">
              <a:buClr>
                <a:srgbClr val="00B050"/>
              </a:buClr>
              <a:buFont typeface="Wingdings" pitchFamily="2" charset="2"/>
              <a:buChar char="ü"/>
            </a:pPr>
            <a:r>
              <a:rPr lang="en-GB" sz="1400" b="1" dirty="0" smtClean="0">
                <a:solidFill>
                  <a:srgbClr val="00B050"/>
                </a:solidFill>
                <a:latin typeface="Calibri" pitchFamily="34" charset="0"/>
                <a:cs typeface="Calibri" pitchFamily="34" charset="0"/>
              </a:rPr>
              <a:t>Patient can </a:t>
            </a:r>
            <a:r>
              <a:rPr lang="en-GB" sz="1400" b="1" dirty="0">
                <a:solidFill>
                  <a:srgbClr val="00B050"/>
                </a:solidFill>
                <a:latin typeface="Calibri" pitchFamily="34" charset="0"/>
                <a:cs typeface="Calibri" pitchFamily="34" charset="0"/>
              </a:rPr>
              <a:t>be discharged </a:t>
            </a:r>
            <a:r>
              <a:rPr lang="en-GB" sz="1400" dirty="0" smtClean="0">
                <a:solidFill>
                  <a:schemeClr val="tx1"/>
                </a:solidFill>
                <a:latin typeface="Calibri" pitchFamily="34" charset="0"/>
                <a:cs typeface="Calibri" pitchFamily="34" charset="0"/>
              </a:rPr>
              <a:t>after short period of monitoring</a:t>
            </a:r>
          </a:p>
        </p:txBody>
      </p:sp>
      <p:sp>
        <p:nvSpPr>
          <p:cNvPr id="6" name="Rounded Rectangle 5"/>
          <p:cNvSpPr/>
          <p:nvPr/>
        </p:nvSpPr>
        <p:spPr>
          <a:xfrm>
            <a:off x="4471988" y="2900287"/>
            <a:ext cx="4414384" cy="2440970"/>
          </a:xfrm>
          <a:prstGeom prst="roundRect">
            <a:avLst>
              <a:gd name="adj" fmla="val 719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C00000"/>
              </a:buClr>
              <a:buFont typeface="Wingdings" pitchFamily="2" charset="2"/>
              <a:buChar char="û"/>
            </a:pPr>
            <a:r>
              <a:rPr lang="en-GB" sz="1400" b="1" dirty="0" smtClean="0">
                <a:solidFill>
                  <a:srgbClr val="C00000"/>
                </a:solidFill>
                <a:latin typeface="Calibri" pitchFamily="34" charset="0"/>
                <a:cs typeface="Calibri" pitchFamily="34" charset="0"/>
              </a:rPr>
              <a:t>Unsuitable for </a:t>
            </a:r>
            <a:r>
              <a:rPr lang="en-GB" sz="1400" b="1" dirty="0">
                <a:solidFill>
                  <a:srgbClr val="C00000"/>
                </a:solidFill>
                <a:latin typeface="Calibri" pitchFamily="34" charset="0"/>
                <a:cs typeface="Calibri" pitchFamily="34" charset="0"/>
              </a:rPr>
              <a:t>posterior bleeds</a:t>
            </a:r>
            <a:r>
              <a:rPr lang="en-GB" sz="1400" dirty="0">
                <a:solidFill>
                  <a:schemeClr val="tx1"/>
                </a:solidFill>
                <a:latin typeface="Calibri" pitchFamily="34" charset="0"/>
                <a:cs typeface="Calibri" pitchFamily="34" charset="0"/>
              </a:rPr>
              <a:t>; have to have </a:t>
            </a:r>
            <a:r>
              <a:rPr lang="en-GB" sz="1400" dirty="0" smtClean="0">
                <a:solidFill>
                  <a:schemeClr val="tx1"/>
                </a:solidFill>
                <a:latin typeface="Calibri" pitchFamily="34" charset="0"/>
                <a:cs typeface="Calibri" pitchFamily="34" charset="0"/>
              </a:rPr>
              <a:t>visible bleed </a:t>
            </a:r>
            <a:r>
              <a:rPr lang="en-GB" sz="1400" dirty="0">
                <a:solidFill>
                  <a:schemeClr val="tx1"/>
                </a:solidFill>
                <a:latin typeface="Calibri" pitchFamily="34" charset="0"/>
                <a:cs typeface="Calibri" pitchFamily="34" charset="0"/>
              </a:rPr>
              <a:t>site </a:t>
            </a:r>
          </a:p>
          <a:p>
            <a:pPr marL="285750" indent="-285750">
              <a:buClr>
                <a:srgbClr val="C00000"/>
              </a:buClr>
              <a:buFont typeface="Wingdings" pitchFamily="2" charset="2"/>
              <a:buChar char="û"/>
            </a:pPr>
            <a:r>
              <a:rPr lang="en-GB" sz="1400" b="1" dirty="0">
                <a:solidFill>
                  <a:srgbClr val="C00000"/>
                </a:solidFill>
                <a:latin typeface="Calibri" pitchFamily="34" charset="0"/>
                <a:cs typeface="Calibri" pitchFamily="34" charset="0"/>
              </a:rPr>
              <a:t>Requires equipment </a:t>
            </a:r>
            <a:r>
              <a:rPr lang="en-GB" sz="1400" dirty="0" smtClean="0">
                <a:solidFill>
                  <a:schemeClr val="tx1"/>
                </a:solidFill>
                <a:latin typeface="Calibri" pitchFamily="34" charset="0"/>
                <a:cs typeface="Calibri" pitchFamily="34" charset="0"/>
              </a:rPr>
              <a:t>including headlamp / torch and suction which can be time consuming to source</a:t>
            </a:r>
          </a:p>
          <a:p>
            <a:pPr marL="285750" indent="-285750">
              <a:buClr>
                <a:srgbClr val="C00000"/>
              </a:buClr>
              <a:buFont typeface="Wingdings" pitchFamily="2" charset="2"/>
              <a:buChar char="û"/>
            </a:pPr>
            <a:r>
              <a:rPr lang="en-GB" sz="1400" dirty="0" smtClean="0">
                <a:solidFill>
                  <a:schemeClr val="tx1"/>
                </a:solidFill>
                <a:latin typeface="Calibri" pitchFamily="34" charset="0"/>
                <a:cs typeface="Calibri" pitchFamily="34" charset="0"/>
              </a:rPr>
              <a:t>Performed </a:t>
            </a:r>
            <a:r>
              <a:rPr lang="en-GB" sz="1400" b="1" dirty="0" smtClean="0">
                <a:solidFill>
                  <a:srgbClr val="C00000"/>
                </a:solidFill>
                <a:latin typeface="Calibri" pitchFamily="34" charset="0"/>
                <a:cs typeface="Calibri" pitchFamily="34" charset="0"/>
              </a:rPr>
              <a:t>by </a:t>
            </a:r>
            <a:r>
              <a:rPr lang="en-GB" sz="1400" b="1" dirty="0">
                <a:solidFill>
                  <a:srgbClr val="C00000"/>
                </a:solidFill>
                <a:latin typeface="Calibri" pitchFamily="34" charset="0"/>
                <a:cs typeface="Calibri" pitchFamily="34" charset="0"/>
              </a:rPr>
              <a:t>doctor </a:t>
            </a:r>
            <a:r>
              <a:rPr lang="en-GB" sz="1400" dirty="0">
                <a:solidFill>
                  <a:schemeClr val="tx1"/>
                </a:solidFill>
                <a:latin typeface="Calibri" pitchFamily="34" charset="0"/>
                <a:cs typeface="Calibri" pitchFamily="34" charset="0"/>
              </a:rPr>
              <a:t>(o</a:t>
            </a:r>
            <a:r>
              <a:rPr lang="en-GB" sz="1400" dirty="0" smtClean="0">
                <a:solidFill>
                  <a:schemeClr val="tx1"/>
                </a:solidFill>
                <a:latin typeface="Calibri" pitchFamily="34" charset="0"/>
                <a:cs typeface="Calibri" pitchFamily="34" charset="0"/>
              </a:rPr>
              <a:t>r sometimes junior doctor)</a:t>
            </a:r>
          </a:p>
          <a:p>
            <a:pPr marL="285750" indent="-285750">
              <a:buClr>
                <a:srgbClr val="C00000"/>
              </a:buClr>
              <a:buFont typeface="Wingdings" pitchFamily="2" charset="2"/>
              <a:buChar char="û"/>
            </a:pPr>
            <a:r>
              <a:rPr lang="en-GB" sz="1400" dirty="0" smtClean="0">
                <a:solidFill>
                  <a:schemeClr val="tx1"/>
                </a:solidFill>
                <a:latin typeface="Calibri" pitchFamily="34" charset="0"/>
                <a:cs typeface="Calibri" pitchFamily="34" charset="0"/>
              </a:rPr>
              <a:t>Can be </a:t>
            </a:r>
            <a:r>
              <a:rPr lang="en-GB" sz="1400" b="1" dirty="0">
                <a:solidFill>
                  <a:srgbClr val="C00000"/>
                </a:solidFill>
                <a:latin typeface="Calibri" pitchFamily="34" charset="0"/>
                <a:cs typeface="Calibri" pitchFamily="34" charset="0"/>
              </a:rPr>
              <a:t>uncomfortable for patient </a:t>
            </a:r>
            <a:r>
              <a:rPr lang="en-GB" sz="1400" dirty="0">
                <a:solidFill>
                  <a:schemeClr val="tx1"/>
                </a:solidFill>
                <a:latin typeface="Calibri" pitchFamily="34" charset="0"/>
                <a:cs typeface="Calibri" pitchFamily="34" charset="0"/>
              </a:rPr>
              <a:t>despite </a:t>
            </a:r>
            <a:r>
              <a:rPr lang="en-GB" sz="1400" dirty="0" smtClean="0">
                <a:solidFill>
                  <a:schemeClr val="tx1"/>
                </a:solidFill>
                <a:latin typeface="Calibri" pitchFamily="34" charset="0"/>
                <a:cs typeface="Calibri" pitchFamily="34" charset="0"/>
              </a:rPr>
              <a:t>initial spray with anaesthetic</a:t>
            </a:r>
          </a:p>
          <a:p>
            <a:pPr marL="285750" indent="-285750">
              <a:buClr>
                <a:srgbClr val="C00000"/>
              </a:buClr>
              <a:buFont typeface="Wingdings" pitchFamily="2" charset="2"/>
              <a:buChar char="û"/>
            </a:pPr>
            <a:r>
              <a:rPr lang="en-GB" sz="1400" b="1" dirty="0" smtClean="0">
                <a:solidFill>
                  <a:srgbClr val="C00000"/>
                </a:solidFill>
                <a:latin typeface="Calibri" pitchFamily="34" charset="0"/>
                <a:cs typeface="Calibri" pitchFamily="34" charset="0"/>
              </a:rPr>
              <a:t>Risk </a:t>
            </a:r>
            <a:r>
              <a:rPr lang="en-GB" sz="1400" b="1" dirty="0">
                <a:solidFill>
                  <a:srgbClr val="C00000"/>
                </a:solidFill>
                <a:latin typeface="Calibri" pitchFamily="34" charset="0"/>
                <a:cs typeface="Calibri" pitchFamily="34" charset="0"/>
              </a:rPr>
              <a:t>knocking off clot </a:t>
            </a:r>
            <a:r>
              <a:rPr lang="en-GB" sz="1400" dirty="0">
                <a:solidFill>
                  <a:schemeClr val="tx1"/>
                </a:solidFill>
                <a:latin typeface="Calibri" pitchFamily="34" charset="0"/>
                <a:cs typeface="Calibri" pitchFamily="34" charset="0"/>
              </a:rPr>
              <a:t>already formed and </a:t>
            </a:r>
            <a:r>
              <a:rPr lang="en-GB" sz="1400" dirty="0" smtClean="0">
                <a:solidFill>
                  <a:schemeClr val="tx1"/>
                </a:solidFill>
                <a:latin typeface="Calibri" pitchFamily="34" charset="0"/>
                <a:cs typeface="Calibri" pitchFamily="34" charset="0"/>
              </a:rPr>
              <a:t>restarting bleed</a:t>
            </a:r>
            <a:endParaRPr lang="en-GB" sz="1400" dirty="0">
              <a:solidFill>
                <a:schemeClr val="tx1"/>
              </a:solidFill>
              <a:latin typeface="Calibri" pitchFamily="34" charset="0"/>
              <a:cs typeface="Calibri" pitchFamily="34" charset="0"/>
            </a:endParaRPr>
          </a:p>
          <a:p>
            <a:pPr marL="285750" indent="-285750">
              <a:buClr>
                <a:srgbClr val="C00000"/>
              </a:buClr>
              <a:buFont typeface="Wingdings" pitchFamily="2" charset="2"/>
              <a:buChar char="û"/>
            </a:pPr>
            <a:r>
              <a:rPr lang="en-GB" sz="1400" dirty="0" smtClean="0">
                <a:solidFill>
                  <a:schemeClr val="tx1"/>
                </a:solidFill>
                <a:latin typeface="Calibri" pitchFamily="34" charset="0"/>
                <a:cs typeface="Calibri" pitchFamily="34" charset="0"/>
              </a:rPr>
              <a:t>Overuse </a:t>
            </a:r>
            <a:r>
              <a:rPr lang="en-GB" sz="1400" dirty="0">
                <a:solidFill>
                  <a:schemeClr val="tx1"/>
                </a:solidFill>
                <a:latin typeface="Calibri" pitchFamily="34" charset="0"/>
                <a:cs typeface="Calibri" pitchFamily="34" charset="0"/>
              </a:rPr>
              <a:t>can cause </a:t>
            </a:r>
            <a:r>
              <a:rPr lang="en-GB" sz="1400" b="1" dirty="0" smtClean="0">
                <a:solidFill>
                  <a:srgbClr val="C00000"/>
                </a:solidFill>
                <a:latin typeface="Calibri" pitchFamily="34" charset="0"/>
                <a:cs typeface="Calibri" pitchFamily="34" charset="0"/>
              </a:rPr>
              <a:t>necrosis </a:t>
            </a:r>
            <a:r>
              <a:rPr lang="en-GB" sz="1400" dirty="0">
                <a:solidFill>
                  <a:schemeClr val="tx1"/>
                </a:solidFill>
                <a:latin typeface="Calibri" pitchFamily="34" charset="0"/>
                <a:cs typeface="Calibri" pitchFamily="34" charset="0"/>
              </a:rPr>
              <a:t>of </a:t>
            </a:r>
            <a:r>
              <a:rPr lang="en-GB" sz="1400" dirty="0" smtClean="0">
                <a:solidFill>
                  <a:schemeClr val="tx1"/>
                </a:solidFill>
                <a:latin typeface="Calibri" pitchFamily="34" charset="0"/>
                <a:cs typeface="Calibri" pitchFamily="34" charset="0"/>
              </a:rPr>
              <a:t>septum</a:t>
            </a:r>
            <a:endParaRPr lang="en-GB" sz="1400" dirty="0">
              <a:solidFill>
                <a:schemeClr val="tx1"/>
              </a:solidFill>
              <a:latin typeface="Calibri" pitchFamily="34" charset="0"/>
              <a:cs typeface="Calibri" pitchFamily="34" charset="0"/>
            </a:endParaRPr>
          </a:p>
        </p:txBody>
      </p:sp>
      <p:sp>
        <p:nvSpPr>
          <p:cNvPr id="7" name="Rectangle 6"/>
          <p:cNvSpPr/>
          <p:nvPr/>
        </p:nvSpPr>
        <p:spPr>
          <a:xfrm>
            <a:off x="1839082" y="1180237"/>
            <a:ext cx="7304918" cy="1661993"/>
          </a:xfrm>
          <a:prstGeom prst="rect">
            <a:avLst/>
          </a:prstGeom>
        </p:spPr>
        <p:txBody>
          <a:bodyPr wrap="square">
            <a:spAutoFit/>
          </a:bodyPr>
          <a:lstStyle/>
          <a:p>
            <a:pPr marL="174625" lvl="0" indent="-174625" eaLnBrk="0" hangingPunct="0">
              <a:spcBef>
                <a:spcPts val="0"/>
              </a:spcBef>
              <a:buClr>
                <a:srgbClr val="F0BC00"/>
              </a:buClr>
              <a:buFont typeface="Arial" charset="0"/>
              <a:buChar char="•"/>
            </a:pPr>
            <a:r>
              <a:rPr lang="en-GB" sz="1700" dirty="0" smtClean="0">
                <a:solidFill>
                  <a:srgbClr val="54A9C6">
                    <a:lumMod val="50000"/>
                  </a:srgbClr>
                </a:solidFill>
                <a:latin typeface="Calibri" pitchFamily="34" charset="0"/>
                <a:cs typeface="Calibri" pitchFamily="34" charset="0"/>
              </a:rPr>
              <a:t>Silver nitrate is applied to coagulate the blood</a:t>
            </a:r>
          </a:p>
          <a:p>
            <a:pPr marL="174625" lvl="0" indent="-174625" eaLnBrk="0" hangingPunct="0">
              <a:spcBef>
                <a:spcPts val="0"/>
              </a:spcBef>
              <a:buClr>
                <a:srgbClr val="F0BC00"/>
              </a:buClr>
              <a:buFont typeface="Arial" charset="0"/>
              <a:buChar char="•"/>
            </a:pPr>
            <a:r>
              <a:rPr lang="en-GB" sz="1700" dirty="0" smtClean="0">
                <a:solidFill>
                  <a:srgbClr val="54A9C6">
                    <a:lumMod val="50000"/>
                  </a:srgbClr>
                </a:solidFill>
                <a:latin typeface="Calibri" pitchFamily="34" charset="0"/>
                <a:cs typeface="Calibri" pitchFamily="34" charset="0"/>
              </a:rPr>
              <a:t>Generally done by Emergency </a:t>
            </a:r>
            <a:r>
              <a:rPr lang="en-GB" sz="1700" dirty="0" smtClean="0">
                <a:solidFill>
                  <a:srgbClr val="54A9C6">
                    <a:lumMod val="50000"/>
                  </a:srgbClr>
                </a:solidFill>
                <a:latin typeface="Calibri" pitchFamily="34" charset="0"/>
                <a:cs typeface="Calibri" pitchFamily="34" charset="0"/>
              </a:rPr>
              <a:t>specialists, </a:t>
            </a:r>
            <a:r>
              <a:rPr lang="en-GB" sz="1700" dirty="0" smtClean="0">
                <a:solidFill>
                  <a:srgbClr val="54A9C6">
                    <a:lumMod val="50000"/>
                  </a:srgbClr>
                </a:solidFill>
                <a:latin typeface="Calibri" pitchFamily="34" charset="0"/>
                <a:cs typeface="Calibri" pitchFamily="34" charset="0"/>
              </a:rPr>
              <a:t>however 2 HCPs that it is performed by </a:t>
            </a:r>
            <a:r>
              <a:rPr lang="en-GB" sz="1700" dirty="0" smtClean="0">
                <a:solidFill>
                  <a:srgbClr val="54A9C6">
                    <a:lumMod val="50000"/>
                  </a:srgbClr>
                </a:solidFill>
                <a:latin typeface="Calibri" pitchFamily="34" charset="0"/>
                <a:cs typeface="Calibri" pitchFamily="34" charset="0"/>
              </a:rPr>
              <a:t>ENT specialists who are called in to perform</a:t>
            </a:r>
            <a:endParaRPr lang="en-GB" sz="1700" dirty="0" smtClean="0">
              <a:solidFill>
                <a:srgbClr val="54A9C6">
                  <a:lumMod val="50000"/>
                </a:srgbClr>
              </a:solidFill>
              <a:latin typeface="Calibri" pitchFamily="34" charset="0"/>
              <a:cs typeface="Calibri" pitchFamily="34" charset="0"/>
            </a:endParaRPr>
          </a:p>
          <a:p>
            <a:pPr marL="174625" lvl="0" indent="-174625" eaLnBrk="0" hangingPunct="0">
              <a:spcBef>
                <a:spcPts val="0"/>
              </a:spcBef>
              <a:buClr>
                <a:srgbClr val="F0BC00"/>
              </a:buClr>
              <a:buFont typeface="Arial" charset="0"/>
              <a:buChar char="•"/>
            </a:pPr>
            <a:r>
              <a:rPr lang="en-GB" sz="1700" dirty="0" smtClean="0">
                <a:solidFill>
                  <a:srgbClr val="54A9C6">
                    <a:lumMod val="50000"/>
                  </a:srgbClr>
                </a:solidFill>
                <a:latin typeface="Calibri" pitchFamily="34" charset="0"/>
                <a:cs typeface="Calibri" pitchFamily="34" charset="0"/>
              </a:rPr>
              <a:t>Suitable when bleed point visible, usually done when bleeding stopped or small amount of bleeding (not </a:t>
            </a:r>
            <a:r>
              <a:rPr lang="en-GB" sz="1700" dirty="0">
                <a:solidFill>
                  <a:srgbClr val="54A9C6">
                    <a:lumMod val="50000"/>
                  </a:srgbClr>
                </a:solidFill>
                <a:latin typeface="Calibri" pitchFamily="34" charset="0"/>
                <a:cs typeface="Calibri" pitchFamily="34" charset="0"/>
              </a:rPr>
              <a:t>profusely</a:t>
            </a:r>
            <a:r>
              <a:rPr lang="en-GB" sz="1700" dirty="0" smtClean="0">
                <a:solidFill>
                  <a:srgbClr val="54A9C6">
                    <a:lumMod val="50000"/>
                  </a:srgbClr>
                </a:solidFill>
                <a:latin typeface="Calibri" pitchFamily="34" charset="0"/>
                <a:cs typeface="Calibri" pitchFamily="34" charset="0"/>
              </a:rPr>
              <a:t>); however epistaxis with multiple bleed sites or posterior bleeding are not candidates for cautery</a:t>
            </a:r>
          </a:p>
        </p:txBody>
      </p:sp>
      <p:pic>
        <p:nvPicPr>
          <p:cNvPr id="8" name="Picture 8"/>
          <p:cNvPicPr preferRelativeResize="0">
            <a:picLocks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29643"/>
          <a:stretch/>
        </p:blipFill>
        <p:spPr bwMode="auto">
          <a:xfrm>
            <a:off x="101826" y="1231537"/>
            <a:ext cx="1710000" cy="1260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97256" y="4740507"/>
            <a:ext cx="3045542" cy="1549798"/>
          </a:xfrm>
          <a:prstGeom prst="wedgeRoundRectCallout">
            <a:avLst>
              <a:gd name="adj1" fmla="val -40943"/>
              <a:gd name="adj2" fmla="val -5930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“I'll </a:t>
            </a:r>
            <a:r>
              <a:rPr lang="en-GB" sz="1200" i="1" dirty="0">
                <a:solidFill>
                  <a:schemeClr val="tx2">
                    <a:lumMod val="50000"/>
                  </a:schemeClr>
                </a:solidFill>
                <a:latin typeface="Calibri" pitchFamily="34" charset="0"/>
                <a:cs typeface="Calibri" pitchFamily="34" charset="0"/>
              </a:rPr>
              <a:t>have a look up the nose even if the bleeding has stopped. Because its pretty common that people get several days of nosebleeds and they'll </a:t>
            </a:r>
            <a:r>
              <a:rPr lang="en-GB" sz="1200" i="1" dirty="0" smtClean="0">
                <a:solidFill>
                  <a:schemeClr val="tx2">
                    <a:lumMod val="50000"/>
                  </a:schemeClr>
                </a:solidFill>
                <a:latin typeface="Calibri" pitchFamily="34" charset="0"/>
                <a:cs typeface="Calibri" pitchFamily="34" charset="0"/>
              </a:rPr>
              <a:t>re-attend</a:t>
            </a:r>
            <a:r>
              <a:rPr lang="en-GB" sz="1200" i="1" dirty="0">
                <a:solidFill>
                  <a:schemeClr val="tx2">
                    <a:lumMod val="50000"/>
                  </a:schemeClr>
                </a:solidFill>
                <a:latin typeface="Calibri" pitchFamily="34" charset="0"/>
                <a:cs typeface="Calibri" pitchFamily="34" charset="0"/>
              </a:rPr>
              <a:t>, which just creates extra work for us. So if I look up and see where the bleeding has been or where it has come from I can cauterise around that area</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12" name="Rounded Rectangular Callout 11"/>
          <p:cNvSpPr/>
          <p:nvPr/>
        </p:nvSpPr>
        <p:spPr>
          <a:xfrm>
            <a:off x="3486621" y="5305083"/>
            <a:ext cx="2785592" cy="1245798"/>
          </a:xfrm>
          <a:prstGeom prst="wedgeRoundRectCallout">
            <a:avLst>
              <a:gd name="adj1" fmla="val 55484"/>
              <a:gd name="adj2" fmla="val -4095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“It’s </a:t>
            </a:r>
            <a:r>
              <a:rPr lang="en-GB" sz="1200" i="1" dirty="0">
                <a:solidFill>
                  <a:schemeClr val="tx2">
                    <a:lumMod val="50000"/>
                  </a:schemeClr>
                </a:solidFill>
                <a:latin typeface="Calibri" pitchFamily="34" charset="0"/>
                <a:cs typeface="Calibri" pitchFamily="34" charset="0"/>
              </a:rPr>
              <a:t>time consuming, you need to have decent kit, you need to have a decent headlight….nice </a:t>
            </a:r>
            <a:r>
              <a:rPr lang="en-GB" sz="1200" i="1" dirty="0" smtClean="0">
                <a:solidFill>
                  <a:schemeClr val="tx2">
                    <a:lumMod val="50000"/>
                  </a:schemeClr>
                </a:solidFill>
                <a:latin typeface="Calibri" pitchFamily="34" charset="0"/>
                <a:cs typeface="Calibri" pitchFamily="34" charset="0"/>
              </a:rPr>
              <a:t>suction…in </a:t>
            </a:r>
            <a:r>
              <a:rPr lang="en-GB" sz="1200" i="1" dirty="0">
                <a:solidFill>
                  <a:schemeClr val="tx2">
                    <a:lumMod val="50000"/>
                  </a:schemeClr>
                </a:solidFill>
                <a:latin typeface="Calibri" pitchFamily="34" charset="0"/>
                <a:cs typeface="Calibri" pitchFamily="34" charset="0"/>
              </a:rPr>
              <a:t>the past we had units to be set up with all of that stuff and now we just don't seem to </a:t>
            </a:r>
            <a:r>
              <a:rPr lang="en-GB" sz="1200" i="1" dirty="0" smtClean="0">
                <a:solidFill>
                  <a:schemeClr val="tx2">
                    <a:lumMod val="50000"/>
                  </a:schemeClr>
                </a:solidFill>
                <a:latin typeface="Calibri" pitchFamily="34" charset="0"/>
                <a:cs typeface="Calibri" pitchFamily="34" charset="0"/>
              </a:rPr>
              <a:t>be..."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13" name="Rounded Rectangular Callout 12"/>
          <p:cNvSpPr/>
          <p:nvPr/>
        </p:nvSpPr>
        <p:spPr>
          <a:xfrm>
            <a:off x="6688818" y="5557840"/>
            <a:ext cx="2353582" cy="949724"/>
          </a:xfrm>
          <a:prstGeom prst="wedgeRoundRectCallout">
            <a:avLst>
              <a:gd name="adj1" fmla="val 40137"/>
              <a:gd name="adj2" fmla="val -6381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a:solidFill>
                  <a:schemeClr val="tx2">
                    <a:lumMod val="50000"/>
                  </a:schemeClr>
                </a:solidFill>
                <a:latin typeface="Calibri" pitchFamily="34" charset="0"/>
                <a:cs typeface="Calibri" pitchFamily="34" charset="0"/>
              </a:rPr>
              <a:t>"It can be quite uncomfortable even if you try to use some local </a:t>
            </a:r>
            <a:r>
              <a:rPr lang="en-GB" sz="1200" i="1" dirty="0" smtClean="0">
                <a:solidFill>
                  <a:schemeClr val="tx2">
                    <a:lumMod val="50000"/>
                  </a:schemeClr>
                </a:solidFill>
                <a:latin typeface="Calibri" pitchFamily="34" charset="0"/>
                <a:cs typeface="Calibri" pitchFamily="34" charset="0"/>
              </a:rPr>
              <a:t>anaesthetic.“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481426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If pinching unsuccessful and cautery not possible, HCPs proceed to packing which can involve use of nasal tampons, Rapid Rhino or ribbon gauze</a:t>
            </a:r>
            <a:endParaRPr lang="en-GB" sz="2000" dirty="0"/>
          </a:p>
        </p:txBody>
      </p:sp>
      <p:sp>
        <p:nvSpPr>
          <p:cNvPr id="3" name="Content Placeholder 2"/>
          <p:cNvSpPr>
            <a:spLocks noGrp="1"/>
          </p:cNvSpPr>
          <p:nvPr>
            <p:ph idx="1"/>
          </p:nvPr>
        </p:nvSpPr>
        <p:spPr>
          <a:xfrm>
            <a:off x="111537" y="1263651"/>
            <a:ext cx="6071550" cy="1227470"/>
          </a:xfrm>
        </p:spPr>
        <p:txBody>
          <a:bodyPr/>
          <a:lstStyle/>
          <a:p>
            <a:pPr marL="174625" indent="-174625"/>
            <a:r>
              <a:rPr lang="en-GB" sz="1700" dirty="0" smtClean="0"/>
              <a:t>Packing is performed if pinching is unsuccessful and there is no visible bleed site, or multiple bleed sites. If the nose is severely gushing, cautery will be unsuccessful; in these very severe cases HCPs may even skip the pinching phase. </a:t>
            </a:r>
            <a:endParaRPr lang="en-GB" sz="1700" dirty="0"/>
          </a:p>
          <a:p>
            <a:pPr marL="174625" indent="-174625"/>
            <a:r>
              <a:rPr lang="en-GB" sz="1700" dirty="0" smtClean="0"/>
              <a:t>Patients proceeding to packing most likely have a posterior bleed, and is more likely if the patient is elderly and on anticoagulants. Packing is also used in severe anterior epistaxis.</a:t>
            </a:r>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15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117318487"/>
              </p:ext>
            </p:extLst>
          </p:nvPr>
        </p:nvGraphicFramePr>
        <p:xfrm>
          <a:off x="200634" y="3324451"/>
          <a:ext cx="6374337" cy="3219229"/>
        </p:xfrm>
        <a:graphic>
          <a:graphicData uri="http://schemas.openxmlformats.org/drawingml/2006/table">
            <a:tbl>
              <a:tblPr firstRow="1" bandRow="1">
                <a:tableStyleId>{5C22544A-7EE6-4342-B048-85BDC9FD1C3A}</a:tableStyleId>
              </a:tblPr>
              <a:tblGrid>
                <a:gridCol w="3699854"/>
                <a:gridCol w="2674483"/>
              </a:tblGrid>
              <a:tr h="338958">
                <a:tc>
                  <a:txBody>
                    <a:bodyPr/>
                    <a:lstStyle/>
                    <a:p>
                      <a:r>
                        <a:rPr lang="en-GB" sz="1600" dirty="0" smtClean="0">
                          <a:latin typeface="Calibri" pitchFamily="34" charset="0"/>
                          <a:cs typeface="Calibri" pitchFamily="34" charset="0"/>
                        </a:rPr>
                        <a:t>PACKING</a:t>
                      </a:r>
                      <a:r>
                        <a:rPr lang="en-GB" sz="1600" baseline="0" dirty="0" smtClean="0">
                          <a:latin typeface="Calibri" pitchFamily="34" charset="0"/>
                          <a:cs typeface="Calibri" pitchFamily="34" charset="0"/>
                        </a:rPr>
                        <a:t> OPTIONS</a:t>
                      </a:r>
                      <a:endParaRPr lang="en-GB" sz="1600" dirty="0">
                        <a:latin typeface="Calibri" pitchFamily="34" charset="0"/>
                        <a:cs typeface="Calibri" pitchFamily="34" charset="0"/>
                      </a:endParaRPr>
                    </a:p>
                  </a:txBody>
                  <a:tcPr/>
                </a:tc>
                <a:tc>
                  <a:txBody>
                    <a:bodyPr/>
                    <a:lstStyle/>
                    <a:p>
                      <a:r>
                        <a:rPr lang="en-GB" sz="1600" dirty="0" smtClean="0">
                          <a:latin typeface="Calibri" pitchFamily="34" charset="0"/>
                          <a:cs typeface="Calibri" pitchFamily="34" charset="0"/>
                        </a:rPr>
                        <a:t>USAGE</a:t>
                      </a:r>
                      <a:endParaRPr lang="en-GB" sz="1600" dirty="0">
                        <a:latin typeface="Calibri" pitchFamily="34" charset="0"/>
                        <a:cs typeface="Calibri" pitchFamily="34" charset="0"/>
                      </a:endParaRPr>
                    </a:p>
                  </a:txBody>
                  <a:tcPr/>
                </a:tc>
              </a:tr>
              <a:tr h="837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u="sng" kern="1200" dirty="0" smtClean="0">
                          <a:solidFill>
                            <a:schemeClr val="tx1"/>
                          </a:solidFill>
                          <a:latin typeface="Calibri" pitchFamily="34" charset="0"/>
                          <a:ea typeface="+mn-ea"/>
                          <a:cs typeface="Calibri" pitchFamily="34" charset="0"/>
                        </a:rPr>
                        <a:t>Nasal tampon</a:t>
                      </a:r>
                      <a:r>
                        <a:rPr lang="en-GB" sz="1500" b="1" u="sng" kern="1200" baseline="0" dirty="0" smtClean="0">
                          <a:solidFill>
                            <a:schemeClr val="tx1"/>
                          </a:solidFill>
                          <a:latin typeface="Calibri" pitchFamily="34" charset="0"/>
                          <a:ea typeface="+mn-ea"/>
                          <a:cs typeface="Calibri" pitchFamily="34" charset="0"/>
                        </a:rPr>
                        <a:t> (Merocel) only: </a:t>
                      </a:r>
                    </a:p>
                    <a:p>
                      <a:pPr marL="811213"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smtClean="0">
                          <a:solidFill>
                            <a:schemeClr val="tx1"/>
                          </a:solidFill>
                          <a:latin typeface="Calibri" pitchFamily="34" charset="0"/>
                          <a:ea typeface="+mn-ea"/>
                          <a:cs typeface="Calibri" pitchFamily="34" charset="0"/>
                        </a:rPr>
                        <a:t>Compressed foam that expands and puts pressure on the area</a:t>
                      </a:r>
                      <a:endParaRPr lang="en-GB" sz="1500" dirty="0">
                        <a:solidFill>
                          <a:schemeClr val="tx1"/>
                        </a:solidFill>
                        <a:latin typeface="Calibri" pitchFamily="34" charset="0"/>
                        <a:cs typeface="Calibri" pitchFamily="34" charset="0"/>
                      </a:endParaRPr>
                    </a:p>
                  </a:txBody>
                  <a:tcPr/>
                </a:tc>
                <a:tc>
                  <a:txBody>
                    <a:bodyPr/>
                    <a:lstStyle/>
                    <a:p>
                      <a:endParaRPr lang="en-GB" sz="1400" dirty="0" smtClean="0">
                        <a:latin typeface="Calibri" pitchFamily="34" charset="0"/>
                        <a:cs typeface="Calibri" pitchFamily="34" charset="0"/>
                      </a:endParaRPr>
                    </a:p>
                    <a:p>
                      <a:endParaRPr lang="en-GB" sz="1400" dirty="0" smtClean="0">
                        <a:latin typeface="Calibri" pitchFamily="34" charset="0"/>
                        <a:cs typeface="Calibri" pitchFamily="34" charset="0"/>
                      </a:endParaRPr>
                    </a:p>
                    <a:p>
                      <a:endParaRPr lang="en-GB" sz="1400" dirty="0" smtClean="0">
                        <a:latin typeface="Calibri" pitchFamily="34" charset="0"/>
                        <a:cs typeface="Calibri" pitchFamily="34" charset="0"/>
                      </a:endParaRPr>
                    </a:p>
                    <a:p>
                      <a:r>
                        <a:rPr lang="en-GB" sz="1400" dirty="0" smtClean="0">
                          <a:latin typeface="Calibri" pitchFamily="34" charset="0"/>
                          <a:cs typeface="Calibri" pitchFamily="34" charset="0"/>
                        </a:rPr>
                        <a:t>3 Scotland</a:t>
                      </a:r>
                      <a:r>
                        <a:rPr lang="en-GB" sz="1400" baseline="0" dirty="0" smtClean="0">
                          <a:latin typeface="Calibri" pitchFamily="34" charset="0"/>
                          <a:cs typeface="Calibri" pitchFamily="34" charset="0"/>
                        </a:rPr>
                        <a:t>  / </a:t>
                      </a:r>
                      <a:r>
                        <a:rPr lang="en-GB" sz="1400" dirty="0" smtClean="0">
                          <a:latin typeface="Calibri" pitchFamily="34" charset="0"/>
                          <a:cs typeface="Calibri" pitchFamily="34" charset="0"/>
                        </a:rPr>
                        <a:t>3 </a:t>
                      </a:r>
                      <a:r>
                        <a:rPr lang="en-GB" sz="1400" dirty="0" smtClean="0">
                          <a:latin typeface="Calibri" pitchFamily="34" charset="0"/>
                          <a:cs typeface="Calibri" pitchFamily="34" charset="0"/>
                        </a:rPr>
                        <a:t>England</a:t>
                      </a:r>
                      <a:endParaRPr lang="en-GB" sz="1400" dirty="0">
                        <a:latin typeface="Calibri" pitchFamily="34" charset="0"/>
                        <a:cs typeface="Calibri" pitchFamily="34" charset="0"/>
                      </a:endParaRPr>
                    </a:p>
                  </a:txBody>
                  <a:tcPr/>
                </a:tc>
              </a:tr>
              <a:tr h="80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u="sng" kern="1200" dirty="0" smtClean="0">
                          <a:solidFill>
                            <a:schemeClr val="tx1"/>
                          </a:solidFill>
                          <a:latin typeface="Calibri" pitchFamily="34" charset="0"/>
                          <a:ea typeface="+mn-ea"/>
                          <a:cs typeface="Calibri" pitchFamily="34" charset="0"/>
                        </a:rPr>
                        <a:t>Rapid Rhino only:</a:t>
                      </a:r>
                    </a:p>
                    <a:p>
                      <a:pPr marL="811213"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smtClean="0">
                          <a:solidFill>
                            <a:schemeClr val="tx1"/>
                          </a:solidFill>
                          <a:latin typeface="Calibri" pitchFamily="34" charset="0"/>
                          <a:ea typeface="+mn-ea"/>
                          <a:cs typeface="Calibri" pitchFamily="34" charset="0"/>
                        </a:rPr>
                        <a:t>Tampon with balloon that inflates and promotes clot formation</a:t>
                      </a:r>
                    </a:p>
                  </a:txBody>
                  <a:tcPr/>
                </a:tc>
                <a:tc>
                  <a:txBody>
                    <a:bodyPr/>
                    <a:lstStyle/>
                    <a:p>
                      <a:endParaRPr lang="en-GB" sz="1400" dirty="0" smtClean="0">
                        <a:latin typeface="Calibri" pitchFamily="34" charset="0"/>
                        <a:cs typeface="Calibri" pitchFamily="34" charset="0"/>
                      </a:endParaRPr>
                    </a:p>
                    <a:p>
                      <a:endParaRPr lang="en-GB" sz="1400" dirty="0" smtClean="0">
                        <a:latin typeface="Calibri" pitchFamily="34" charset="0"/>
                        <a:cs typeface="Calibri" pitchFamily="34" charset="0"/>
                      </a:endParaRPr>
                    </a:p>
                    <a:p>
                      <a:endParaRPr lang="en-GB" sz="1400" dirty="0" smtClean="0">
                        <a:latin typeface="Calibri" pitchFamily="34" charset="0"/>
                        <a:cs typeface="Calibri" pitchFamily="34" charset="0"/>
                      </a:endParaRPr>
                    </a:p>
                    <a:p>
                      <a:r>
                        <a:rPr lang="en-GB" sz="1400" dirty="0" smtClean="0">
                          <a:latin typeface="Calibri" pitchFamily="34" charset="0"/>
                          <a:cs typeface="Calibri" pitchFamily="34" charset="0"/>
                        </a:rPr>
                        <a:t>2 England / 1 Scotland</a:t>
                      </a:r>
                      <a:endParaRPr lang="en-GB" sz="1400" dirty="0">
                        <a:latin typeface="Calibri" pitchFamily="34" charset="0"/>
                        <a:cs typeface="Calibri" pitchFamily="34" charset="0"/>
                      </a:endParaRPr>
                    </a:p>
                  </a:txBody>
                  <a:tcPr/>
                </a:tc>
              </a:tr>
              <a:tr h="990511">
                <a:tc>
                  <a:txBody>
                    <a:bodyPr/>
                    <a:lstStyle/>
                    <a:p>
                      <a:r>
                        <a:rPr lang="en-GB" sz="1500" b="1" u="sng" baseline="0" dirty="0" smtClean="0">
                          <a:latin typeface="Calibri" pitchFamily="34" charset="0"/>
                          <a:cs typeface="Calibri" pitchFamily="34" charset="0"/>
                        </a:rPr>
                        <a:t>Both options plus ribbon gauze available:</a:t>
                      </a:r>
                      <a:endParaRPr lang="en-GB" sz="1500" b="1" u="sng" dirty="0" smtClean="0">
                        <a:latin typeface="Calibri" pitchFamily="34" charset="0"/>
                        <a:cs typeface="Calibri" pitchFamily="34" charset="0"/>
                      </a:endParaRPr>
                    </a:p>
                    <a:p>
                      <a:endParaRPr lang="en-GB" sz="1500" dirty="0" smtClean="0">
                        <a:latin typeface="Calibri" pitchFamily="34" charset="0"/>
                        <a:cs typeface="Calibri" pitchFamily="34" charset="0"/>
                      </a:endParaRPr>
                    </a:p>
                  </a:txBody>
                  <a:tcPr/>
                </a:tc>
                <a:tc>
                  <a:txBody>
                    <a:bodyPr/>
                    <a:lstStyle/>
                    <a:p>
                      <a:pPr marL="633413" indent="0"/>
                      <a:endParaRPr lang="en-GB" sz="1400" dirty="0" smtClean="0">
                        <a:latin typeface="Calibri" pitchFamily="34" charset="0"/>
                        <a:cs typeface="Calibri" pitchFamily="34" charset="0"/>
                      </a:endParaRPr>
                    </a:p>
                    <a:p>
                      <a:pPr marL="633413" indent="0"/>
                      <a:endParaRPr lang="en-GB" sz="1400" dirty="0" smtClean="0">
                        <a:latin typeface="Calibri" pitchFamily="34" charset="0"/>
                        <a:cs typeface="Calibri" pitchFamily="34" charset="0"/>
                      </a:endParaRPr>
                    </a:p>
                    <a:p>
                      <a:pPr marL="633413" indent="0"/>
                      <a:endParaRPr lang="en-GB" sz="1400" dirty="0" smtClean="0">
                        <a:latin typeface="Calibri" pitchFamily="34" charset="0"/>
                        <a:cs typeface="Calibri" pitchFamily="34" charset="0"/>
                      </a:endParaRPr>
                    </a:p>
                    <a:p>
                      <a:pPr marL="0" indent="0"/>
                      <a:r>
                        <a:rPr lang="en-GB" sz="1400" dirty="0" smtClean="0">
                          <a:latin typeface="Calibri" pitchFamily="34" charset="0"/>
                          <a:cs typeface="Calibri" pitchFamily="34" charset="0"/>
                        </a:rPr>
                        <a:t>1 Scotland</a:t>
                      </a:r>
                      <a:endParaRPr lang="en-GB" sz="1400" dirty="0">
                        <a:latin typeface="Calibri" pitchFamily="34" charset="0"/>
                        <a:cs typeface="Calibri" pitchFamily="34" charset="0"/>
                      </a:endParaRPr>
                    </a:p>
                  </a:txBody>
                  <a:tcPr/>
                </a:tc>
              </a:tr>
            </a:tbl>
          </a:graphicData>
        </a:graphic>
      </p:graphicFrame>
      <p:pic>
        <p:nvPicPr>
          <p:cNvPr id="11" name="Picture 10"/>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6" y="3948454"/>
            <a:ext cx="720000" cy="576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lucy\Desktop\untitled.png"/>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r="26913" b="9560"/>
          <a:stretch/>
        </p:blipFill>
        <p:spPr bwMode="auto">
          <a:xfrm>
            <a:off x="1988265" y="5893927"/>
            <a:ext cx="720000" cy="576000"/>
          </a:xfrm>
          <a:prstGeom prst="roundRect">
            <a:avLst>
              <a:gd name="adj" fmla="val 8594"/>
            </a:avLst>
          </a:prstGeom>
          <a:solidFill>
            <a:srgbClr val="FFFFFF">
              <a:shade val="85000"/>
            </a:srgbClr>
          </a:solidFill>
          <a:ln>
            <a:noFill/>
          </a:ln>
          <a:effectLst/>
          <a:extLst/>
        </p:spPr>
      </p:pic>
      <p:pic>
        <p:nvPicPr>
          <p:cNvPr id="13" name="Picture 7"/>
          <p:cNvPicPr preferRelativeResize="0">
            <a:picLocks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3065"/>
          <a:stretch/>
        </p:blipFill>
        <p:spPr bwMode="auto">
          <a:xfrm>
            <a:off x="287926" y="4904716"/>
            <a:ext cx="720000" cy="576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362" y="5887470"/>
            <a:ext cx="720000" cy="576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1" name="Picture 7"/>
          <p:cNvPicPr preferRelativeResize="0">
            <a:picLocks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3065"/>
          <a:stretch/>
        </p:blipFill>
        <p:spPr bwMode="auto">
          <a:xfrm>
            <a:off x="1154576" y="5887470"/>
            <a:ext cx="720000" cy="576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3"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450" y="369480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1528" y="369480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1606" y="369480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1685" y="3694801"/>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659329" y="3407851"/>
            <a:ext cx="2343162" cy="3145476"/>
          </a:xfrm>
          <a:prstGeom prst="rect">
            <a:avLst/>
          </a:prstGeom>
        </p:spPr>
        <p:txBody>
          <a:bodyPr wrap="square">
            <a:spAutoFit/>
          </a:bodyPr>
          <a:lstStyle/>
          <a:p>
            <a:pPr lvl="0" eaLnBrk="0" hangingPunct="0">
              <a:spcBef>
                <a:spcPct val="20000"/>
              </a:spcBef>
              <a:buClr>
                <a:srgbClr val="F0BC00"/>
              </a:buClr>
            </a:pPr>
            <a:r>
              <a:rPr lang="en-GB" sz="1600" i="1" dirty="0">
                <a:solidFill>
                  <a:schemeClr val="accent4">
                    <a:lumMod val="50000"/>
                  </a:schemeClr>
                </a:solidFill>
                <a:latin typeface="Calibri" pitchFamily="34" charset="0"/>
                <a:cs typeface="Calibri" pitchFamily="34" charset="0"/>
              </a:rPr>
              <a:t>Although different methods of packing are being employed, most departments have just 1 available; either nasal tampon (Merocel) or Rapid </a:t>
            </a:r>
            <a:r>
              <a:rPr lang="en-GB" sz="1600" i="1" dirty="0" smtClean="0">
                <a:solidFill>
                  <a:schemeClr val="accent4">
                    <a:lumMod val="50000"/>
                  </a:schemeClr>
                </a:solidFill>
                <a:latin typeface="Calibri" pitchFamily="34" charset="0"/>
                <a:cs typeface="Calibri" pitchFamily="34" charset="0"/>
              </a:rPr>
              <a:t>Rhino</a:t>
            </a:r>
          </a:p>
          <a:p>
            <a:pPr lvl="0" eaLnBrk="0" hangingPunct="0">
              <a:spcBef>
                <a:spcPct val="20000"/>
              </a:spcBef>
              <a:buClr>
                <a:srgbClr val="F0BC00"/>
              </a:buClr>
            </a:pPr>
            <a:endParaRPr lang="en-GB" sz="1600" i="1" dirty="0">
              <a:solidFill>
                <a:schemeClr val="accent4">
                  <a:lumMod val="50000"/>
                </a:schemeClr>
              </a:solidFill>
              <a:latin typeface="Calibri" pitchFamily="34" charset="0"/>
              <a:cs typeface="Calibri" pitchFamily="34" charset="0"/>
            </a:endParaRPr>
          </a:p>
          <a:p>
            <a:pPr lvl="0" eaLnBrk="0" hangingPunct="0">
              <a:spcBef>
                <a:spcPct val="20000"/>
              </a:spcBef>
              <a:buClr>
                <a:srgbClr val="F0BC00"/>
              </a:buClr>
            </a:pPr>
            <a:r>
              <a:rPr lang="en-GB" sz="1600" i="1" dirty="0" smtClean="0">
                <a:solidFill>
                  <a:schemeClr val="accent4">
                    <a:lumMod val="50000"/>
                  </a:schemeClr>
                </a:solidFill>
                <a:latin typeface="Calibri" pitchFamily="34" charset="0"/>
                <a:cs typeface="Calibri" pitchFamily="34" charset="0"/>
              </a:rPr>
              <a:t>Only one HCP involved in the research had a choice of Merocel, Rapid Rhino or ribbon gauze</a:t>
            </a:r>
            <a:endParaRPr lang="en-GB" sz="1600" i="1" dirty="0">
              <a:solidFill>
                <a:schemeClr val="accent4">
                  <a:lumMod val="50000"/>
                </a:schemeClr>
              </a:solidFill>
              <a:latin typeface="Calibri" pitchFamily="34" charset="0"/>
              <a:cs typeface="Calibri" pitchFamily="34" charset="0"/>
            </a:endParaRPr>
          </a:p>
        </p:txBody>
      </p:sp>
      <p:pic>
        <p:nvPicPr>
          <p:cNvPr id="41"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450" y="467095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1528" y="467095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1606" y="4670951"/>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6504" y="5656008"/>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ular Callout 21"/>
          <p:cNvSpPr/>
          <p:nvPr/>
        </p:nvSpPr>
        <p:spPr>
          <a:xfrm>
            <a:off x="6343657" y="1336783"/>
            <a:ext cx="2657478" cy="1580587"/>
          </a:xfrm>
          <a:prstGeom prst="wedgeRoundRectCallout">
            <a:avLst>
              <a:gd name="adj1" fmla="val -39868"/>
              <a:gd name="adj2" fmla="val 6035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“If </a:t>
            </a:r>
            <a:r>
              <a:rPr lang="en-GB" sz="1200" i="1" dirty="0">
                <a:solidFill>
                  <a:schemeClr val="tx2">
                    <a:lumMod val="50000"/>
                  </a:schemeClr>
                </a:solidFill>
                <a:latin typeface="Calibri" pitchFamily="34" charset="0"/>
                <a:cs typeface="Calibri" pitchFamily="34" charset="0"/>
              </a:rPr>
              <a:t>it is pouring down blood, and if you think the bleeding is coming higher up and you cannot see any area of the nose where you can </a:t>
            </a:r>
            <a:r>
              <a:rPr lang="en-GB" sz="1200" i="1" dirty="0" smtClean="0">
                <a:solidFill>
                  <a:schemeClr val="tx2">
                    <a:lumMod val="50000"/>
                  </a:schemeClr>
                </a:solidFill>
                <a:latin typeface="Calibri" pitchFamily="34" charset="0"/>
                <a:cs typeface="Calibri" pitchFamily="34" charset="0"/>
              </a:rPr>
              <a:t>pinpoint this </a:t>
            </a:r>
            <a:r>
              <a:rPr lang="en-GB" sz="1200" i="1" dirty="0">
                <a:solidFill>
                  <a:schemeClr val="tx2">
                    <a:lumMod val="50000"/>
                  </a:schemeClr>
                </a:solidFill>
                <a:latin typeface="Calibri" pitchFamily="34" charset="0"/>
                <a:cs typeface="Calibri" pitchFamily="34" charset="0"/>
              </a:rPr>
              <a:t>is the blood vessel that is </a:t>
            </a:r>
            <a:r>
              <a:rPr lang="en-GB" sz="1200" i="1" dirty="0" smtClean="0">
                <a:solidFill>
                  <a:schemeClr val="tx2">
                    <a:lumMod val="50000"/>
                  </a:schemeClr>
                </a:solidFill>
                <a:latin typeface="Calibri" pitchFamily="34" charset="0"/>
                <a:cs typeface="Calibri" pitchFamily="34" charset="0"/>
              </a:rPr>
              <a:t>oozing </a:t>
            </a:r>
            <a:r>
              <a:rPr lang="en-GB" sz="1200" i="1" dirty="0">
                <a:solidFill>
                  <a:schemeClr val="tx2">
                    <a:lumMod val="50000"/>
                  </a:schemeClr>
                </a:solidFill>
                <a:latin typeface="Calibri" pitchFamily="34" charset="0"/>
                <a:cs typeface="Calibri" pitchFamily="34" charset="0"/>
              </a:rPr>
              <a:t>blood, what we do is use a nasal tampon</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pic>
        <p:nvPicPr>
          <p:cNvPr id="27"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0629" y="3707945"/>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Lucy\AppData\Local\Microsoft\Windows\Temporary Internet Files\Low\Content.IE5\81HHH0TR\MC9004339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029" y="3701256"/>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30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Regardless </a:t>
            </a:r>
            <a:r>
              <a:rPr lang="en-GB" sz="2000" dirty="0"/>
              <a:t>of </a:t>
            </a:r>
            <a:r>
              <a:rPr lang="en-GB" sz="2000" dirty="0" smtClean="0"/>
              <a:t>which method is adopted</a:t>
            </a:r>
            <a:r>
              <a:rPr lang="en-GB" sz="2000" dirty="0"/>
              <a:t>, </a:t>
            </a:r>
            <a:r>
              <a:rPr lang="en-GB" sz="2000" dirty="0" smtClean="0"/>
              <a:t>packing commits </a:t>
            </a:r>
            <a:r>
              <a:rPr lang="en-GB" sz="2000" dirty="0"/>
              <a:t>the patient to an ENT </a:t>
            </a:r>
            <a:r>
              <a:rPr lang="en-GB" sz="2000" dirty="0" smtClean="0"/>
              <a:t>referral which can mean the patient is admitted for up to 24 hours</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16</a:t>
            </a:fld>
            <a:endParaRPr lang="en-US" dirty="0"/>
          </a:p>
        </p:txBody>
      </p:sp>
      <p:sp>
        <p:nvSpPr>
          <p:cNvPr id="4" name="Content Placeholder 2"/>
          <p:cNvSpPr txBox="1">
            <a:spLocks/>
          </p:cNvSpPr>
          <p:nvPr/>
        </p:nvSpPr>
        <p:spPr bwMode="auto">
          <a:xfrm>
            <a:off x="172328" y="1242648"/>
            <a:ext cx="4652889" cy="7114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buNone/>
            </a:pPr>
            <a:endParaRPr lang="en-GB" dirty="0" smtClean="0"/>
          </a:p>
          <a:p>
            <a:pPr marL="6350" lvl="1" indent="0">
              <a:buNone/>
            </a:pPr>
            <a:endParaRPr lang="en-GB" dirty="0"/>
          </a:p>
          <a:p>
            <a:pPr marL="6350" lvl="1" indent="0">
              <a:buNone/>
            </a:pPr>
            <a:endParaRPr lang="en-GB" dirty="0" smtClean="0"/>
          </a:p>
        </p:txBody>
      </p:sp>
      <p:sp>
        <p:nvSpPr>
          <p:cNvPr id="5" name="Rounded Rectangular Callout 4"/>
          <p:cNvSpPr/>
          <p:nvPr/>
        </p:nvSpPr>
        <p:spPr>
          <a:xfrm>
            <a:off x="4797319" y="5252212"/>
            <a:ext cx="3621428" cy="1158459"/>
          </a:xfrm>
          <a:prstGeom prst="wedgeRoundRectCallout">
            <a:avLst>
              <a:gd name="adj1" fmla="val 54554"/>
              <a:gd name="adj2" fmla="val -40972"/>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t>
            </a:r>
            <a:r>
              <a:rPr lang="en-GB" sz="1200" b="1" i="1" dirty="0" smtClean="0">
                <a:solidFill>
                  <a:schemeClr val="accent4"/>
                </a:solidFill>
                <a:latin typeface="Calibri" pitchFamily="34" charset="0"/>
                <a:cs typeface="Calibri" pitchFamily="34" charset="0"/>
              </a:rPr>
              <a:t>We </a:t>
            </a:r>
            <a:r>
              <a:rPr lang="en-GB" sz="1200" b="1" i="1" dirty="0">
                <a:solidFill>
                  <a:schemeClr val="accent4"/>
                </a:solidFill>
                <a:latin typeface="Calibri" pitchFamily="34" charset="0"/>
                <a:cs typeface="Calibri" pitchFamily="34" charset="0"/>
              </a:rPr>
              <a:t>don’t want to pack the nose</a:t>
            </a:r>
            <a:r>
              <a:rPr lang="en-GB" sz="1200" i="1" dirty="0">
                <a:solidFill>
                  <a:schemeClr val="tx2">
                    <a:lumMod val="50000"/>
                  </a:schemeClr>
                </a:solidFill>
                <a:latin typeface="Calibri" pitchFamily="34" charset="0"/>
                <a:cs typeface="Calibri" pitchFamily="34" charset="0"/>
              </a:rPr>
              <a:t>, because when you pack the nose </a:t>
            </a:r>
            <a:r>
              <a:rPr lang="en-GB" sz="1200" i="1" dirty="0" smtClean="0">
                <a:solidFill>
                  <a:schemeClr val="tx2">
                    <a:lumMod val="50000"/>
                  </a:schemeClr>
                </a:solidFill>
                <a:latin typeface="Calibri" pitchFamily="34" charset="0"/>
                <a:cs typeface="Calibri" pitchFamily="34" charset="0"/>
              </a:rPr>
              <a:t>you're </a:t>
            </a:r>
            <a:r>
              <a:rPr lang="en-GB" sz="1200" i="1" dirty="0">
                <a:solidFill>
                  <a:schemeClr val="tx2">
                    <a:lumMod val="50000"/>
                  </a:schemeClr>
                </a:solidFill>
                <a:latin typeface="Calibri" pitchFamily="34" charset="0"/>
                <a:cs typeface="Calibri" pitchFamily="34" charset="0"/>
              </a:rPr>
              <a:t>committed to admitting the patient, although some of the ENT departments I see now are managing patients as an outpatient with nasal packing." </a:t>
            </a:r>
            <a:r>
              <a:rPr lang="en-GB" sz="1200" i="1" dirty="0" smtClean="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8" name="Rectangle 7"/>
          <p:cNvSpPr/>
          <p:nvPr/>
        </p:nvSpPr>
        <p:spPr>
          <a:xfrm>
            <a:off x="172329" y="1378461"/>
            <a:ext cx="4471110" cy="2739211"/>
          </a:xfrm>
          <a:prstGeom prst="rect">
            <a:avLst/>
          </a:prstGeom>
          <a:solidFill>
            <a:schemeClr val="bg1"/>
          </a:solidFill>
          <a:ln>
            <a:solidFill>
              <a:schemeClr val="accent4"/>
            </a:solidFill>
          </a:ln>
        </p:spPr>
        <p:txBody>
          <a:bodyPr wrap="square">
            <a:spAutoFit/>
          </a:bodyPr>
          <a:lstStyle/>
          <a:p>
            <a:pPr marL="0" lvl="2">
              <a:buClr>
                <a:schemeClr val="accent4"/>
              </a:buClr>
            </a:pPr>
            <a:r>
              <a:rPr lang="en-GB" dirty="0">
                <a:solidFill>
                  <a:prstClr val="black"/>
                </a:solidFill>
                <a:latin typeface="Calibri" pitchFamily="34" charset="0"/>
                <a:cs typeface="Calibri" pitchFamily="34" charset="0"/>
              </a:rPr>
              <a:t>Packing </a:t>
            </a:r>
            <a:r>
              <a:rPr lang="en-GB" dirty="0" smtClean="0">
                <a:solidFill>
                  <a:prstClr val="black"/>
                </a:solidFill>
                <a:latin typeface="Calibri" pitchFamily="34" charset="0"/>
                <a:cs typeface="Calibri" pitchFamily="34" charset="0"/>
              </a:rPr>
              <a:t>of a patient commits them </a:t>
            </a:r>
            <a:r>
              <a:rPr lang="en-GB" dirty="0">
                <a:solidFill>
                  <a:prstClr val="black"/>
                </a:solidFill>
                <a:latin typeface="Calibri" pitchFamily="34" charset="0"/>
                <a:cs typeface="Calibri" pitchFamily="34" charset="0"/>
              </a:rPr>
              <a:t>to an ENT referral due to:</a:t>
            </a:r>
          </a:p>
          <a:p>
            <a:pPr marL="285750" lvl="2" indent="-200025">
              <a:buClr>
                <a:schemeClr val="accent4"/>
              </a:buClr>
              <a:buFont typeface="Arial" pitchFamily="34" charset="0"/>
              <a:buChar char="•"/>
            </a:pPr>
            <a:r>
              <a:rPr lang="en-GB" sz="1700" dirty="0" smtClean="0">
                <a:solidFill>
                  <a:prstClr val="black"/>
                </a:solidFill>
                <a:latin typeface="Calibri" pitchFamily="34" charset="0"/>
                <a:cs typeface="Calibri" pitchFamily="34" charset="0"/>
              </a:rPr>
              <a:t>Monitoring </a:t>
            </a:r>
            <a:r>
              <a:rPr lang="en-GB" sz="1700" dirty="0">
                <a:solidFill>
                  <a:prstClr val="black"/>
                </a:solidFill>
                <a:latin typeface="Calibri" pitchFamily="34" charset="0"/>
                <a:cs typeface="Calibri" pitchFamily="34" charset="0"/>
              </a:rPr>
              <a:t>required due to restricted airways</a:t>
            </a:r>
          </a:p>
          <a:p>
            <a:pPr marL="285750" lvl="2" indent="-200025">
              <a:buClr>
                <a:schemeClr val="accent4"/>
              </a:buClr>
              <a:buFont typeface="Arial" pitchFamily="34" charset="0"/>
              <a:buChar char="•"/>
            </a:pPr>
            <a:r>
              <a:rPr lang="en-GB" sz="1700" dirty="0" smtClean="0">
                <a:solidFill>
                  <a:prstClr val="black"/>
                </a:solidFill>
                <a:latin typeface="Calibri" pitchFamily="34" charset="0"/>
                <a:cs typeface="Calibri" pitchFamily="34" charset="0"/>
              </a:rPr>
              <a:t>Primary </a:t>
            </a:r>
            <a:r>
              <a:rPr lang="en-GB" sz="1700" dirty="0">
                <a:solidFill>
                  <a:prstClr val="black"/>
                </a:solidFill>
                <a:latin typeface="Calibri" pitchFamily="34" charset="0"/>
                <a:cs typeface="Calibri" pitchFamily="34" charset="0"/>
              </a:rPr>
              <a:t>Care not experienced in inserting and removing </a:t>
            </a:r>
            <a:r>
              <a:rPr lang="en-GB" sz="1700" dirty="0" smtClean="0">
                <a:solidFill>
                  <a:prstClr val="black"/>
                </a:solidFill>
                <a:latin typeface="Calibri" pitchFamily="34" charset="0"/>
                <a:cs typeface="Calibri" pitchFamily="34" charset="0"/>
              </a:rPr>
              <a:t>packing</a:t>
            </a:r>
            <a:endParaRPr lang="en-GB" sz="1700" dirty="0">
              <a:solidFill>
                <a:prstClr val="black"/>
              </a:solidFill>
              <a:latin typeface="Calibri" pitchFamily="34" charset="0"/>
              <a:cs typeface="Calibri" pitchFamily="34" charset="0"/>
            </a:endParaRPr>
          </a:p>
          <a:p>
            <a:pPr marL="285750" lvl="2" indent="-200025">
              <a:buClr>
                <a:schemeClr val="accent4"/>
              </a:buClr>
              <a:buFont typeface="Arial" pitchFamily="34" charset="0"/>
              <a:buChar char="•"/>
            </a:pPr>
            <a:r>
              <a:rPr lang="en-GB" sz="1700" dirty="0">
                <a:solidFill>
                  <a:prstClr val="black"/>
                </a:solidFill>
                <a:latin typeface="Calibri" pitchFamily="34" charset="0"/>
                <a:cs typeface="Calibri" pitchFamily="34" charset="0"/>
              </a:rPr>
              <a:t>Risk of removing clot when removing pack and </a:t>
            </a:r>
            <a:r>
              <a:rPr lang="en-GB" sz="1700" dirty="0" smtClean="0">
                <a:solidFill>
                  <a:prstClr val="black"/>
                </a:solidFill>
                <a:latin typeface="Calibri" pitchFamily="34" charset="0"/>
                <a:cs typeface="Calibri" pitchFamily="34" charset="0"/>
              </a:rPr>
              <a:t>hence causing re-bleed</a:t>
            </a:r>
            <a:endParaRPr lang="en-GB" sz="1700" dirty="0">
              <a:solidFill>
                <a:prstClr val="black"/>
              </a:solidFill>
              <a:latin typeface="Calibri" pitchFamily="34" charset="0"/>
              <a:cs typeface="Calibri" pitchFamily="34" charset="0"/>
            </a:endParaRPr>
          </a:p>
          <a:p>
            <a:pPr marL="285750" lvl="2" indent="-200025">
              <a:buClr>
                <a:schemeClr val="accent4"/>
              </a:buClr>
              <a:buFont typeface="Arial" pitchFamily="34" charset="0"/>
              <a:buChar char="•"/>
            </a:pPr>
            <a:r>
              <a:rPr lang="en-GB" sz="1700" dirty="0">
                <a:solidFill>
                  <a:prstClr val="black"/>
                </a:solidFill>
                <a:latin typeface="Calibri" pitchFamily="34" charset="0"/>
                <a:cs typeface="Calibri" pitchFamily="34" charset="0"/>
              </a:rPr>
              <a:t>Risk of infection</a:t>
            </a:r>
          </a:p>
          <a:p>
            <a:pPr marL="285750" lvl="2" indent="-200025">
              <a:buClr>
                <a:schemeClr val="accent4"/>
              </a:buClr>
              <a:buFont typeface="Arial" pitchFamily="34" charset="0"/>
              <a:buChar char="•"/>
            </a:pPr>
            <a:r>
              <a:rPr lang="en-GB" sz="1700" dirty="0" smtClean="0">
                <a:solidFill>
                  <a:prstClr val="black"/>
                </a:solidFill>
                <a:latin typeface="Calibri" pitchFamily="34" charset="0"/>
                <a:cs typeface="Calibri" pitchFamily="34" charset="0"/>
              </a:rPr>
              <a:t>More </a:t>
            </a:r>
            <a:r>
              <a:rPr lang="en-GB" sz="1700" dirty="0">
                <a:solidFill>
                  <a:prstClr val="black"/>
                </a:solidFill>
                <a:latin typeface="Calibri" pitchFamily="34" charset="0"/>
                <a:cs typeface="Calibri" pitchFamily="34" charset="0"/>
              </a:rPr>
              <a:t>treatment may be </a:t>
            </a:r>
            <a:r>
              <a:rPr lang="en-GB" sz="1700" dirty="0" smtClean="0">
                <a:solidFill>
                  <a:prstClr val="black"/>
                </a:solidFill>
                <a:latin typeface="Calibri" pitchFamily="34" charset="0"/>
                <a:cs typeface="Calibri" pitchFamily="34" charset="0"/>
              </a:rPr>
              <a:t>required if packing unsuccessful (within the ENT department)</a:t>
            </a:r>
            <a:endParaRPr lang="en-GB" sz="1700" dirty="0">
              <a:solidFill>
                <a:prstClr val="black"/>
              </a:solidFill>
              <a:latin typeface="Calibri" pitchFamily="34" charset="0"/>
              <a:cs typeface="Calibri" pitchFamily="34" charset="0"/>
            </a:endParaRPr>
          </a:p>
        </p:txBody>
      </p:sp>
      <p:sp>
        <p:nvSpPr>
          <p:cNvPr id="9" name="Rectangle 8"/>
          <p:cNvSpPr/>
          <p:nvPr/>
        </p:nvSpPr>
        <p:spPr>
          <a:xfrm>
            <a:off x="4797319" y="1317468"/>
            <a:ext cx="4061155" cy="2031325"/>
          </a:xfrm>
          <a:prstGeom prst="rect">
            <a:avLst/>
          </a:prstGeom>
        </p:spPr>
        <p:txBody>
          <a:bodyPr wrap="square">
            <a:spAutoFit/>
          </a:bodyPr>
          <a:lstStyle/>
          <a:p>
            <a:pPr marL="0" lvl="1"/>
            <a:r>
              <a:rPr lang="en-GB" dirty="0" smtClean="0">
                <a:solidFill>
                  <a:schemeClr val="accent4">
                    <a:lumMod val="50000"/>
                  </a:schemeClr>
                </a:solidFill>
                <a:latin typeface="Calibri" pitchFamily="34" charset="0"/>
                <a:cs typeface="Calibri" pitchFamily="34" charset="0"/>
              </a:rPr>
              <a:t>Length </a:t>
            </a:r>
            <a:r>
              <a:rPr lang="en-GB" dirty="0">
                <a:solidFill>
                  <a:schemeClr val="accent4">
                    <a:lumMod val="50000"/>
                  </a:schemeClr>
                </a:solidFill>
                <a:latin typeface="Calibri" pitchFamily="34" charset="0"/>
                <a:cs typeface="Calibri" pitchFamily="34" charset="0"/>
              </a:rPr>
              <a:t>of stay </a:t>
            </a:r>
            <a:r>
              <a:rPr lang="en-GB" dirty="0" smtClean="0">
                <a:solidFill>
                  <a:schemeClr val="accent4">
                    <a:lumMod val="50000"/>
                  </a:schemeClr>
                </a:solidFill>
                <a:latin typeface="Calibri" pitchFamily="34" charset="0"/>
                <a:cs typeface="Calibri" pitchFamily="34" charset="0"/>
              </a:rPr>
              <a:t>once referred to ENT is generally unknown among the A&amp;E consultants; could be as an outpatient or may involve an overnight </a:t>
            </a:r>
            <a:r>
              <a:rPr lang="en-GB" dirty="0">
                <a:solidFill>
                  <a:schemeClr val="accent4">
                    <a:lumMod val="50000"/>
                  </a:schemeClr>
                </a:solidFill>
                <a:latin typeface="Calibri" pitchFamily="34" charset="0"/>
                <a:cs typeface="Calibri" pitchFamily="34" charset="0"/>
              </a:rPr>
              <a:t>stay </a:t>
            </a:r>
            <a:r>
              <a:rPr lang="en-GB" dirty="0" smtClean="0">
                <a:solidFill>
                  <a:schemeClr val="accent4">
                    <a:lumMod val="50000"/>
                  </a:schemeClr>
                </a:solidFill>
                <a:latin typeface="Calibri" pitchFamily="34" charset="0"/>
                <a:cs typeface="Calibri" pitchFamily="34" charset="0"/>
              </a:rPr>
              <a:t> (depending on time of day). Patients are expected to be admitted for a minimum of 6 hours</a:t>
            </a:r>
            <a:r>
              <a:rPr lang="en-GB" dirty="0" smtClean="0">
                <a:solidFill>
                  <a:prstClr val="black"/>
                </a:solidFill>
              </a:rPr>
              <a:t> </a:t>
            </a:r>
            <a:endParaRPr lang="en-GB" dirty="0"/>
          </a:p>
        </p:txBody>
      </p:sp>
      <p:sp>
        <p:nvSpPr>
          <p:cNvPr id="10" name="Rounded Rectangular Callout 9"/>
          <p:cNvSpPr/>
          <p:nvPr/>
        </p:nvSpPr>
        <p:spPr>
          <a:xfrm>
            <a:off x="4905146" y="3348793"/>
            <a:ext cx="3795482" cy="938816"/>
          </a:xfrm>
          <a:prstGeom prst="wedgeRoundRectCallout">
            <a:avLst>
              <a:gd name="adj1" fmla="val 55421"/>
              <a:gd name="adj2" fmla="val -4265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a:solidFill>
                  <a:schemeClr val="tx2">
                    <a:lumMod val="50000"/>
                  </a:schemeClr>
                </a:solidFill>
                <a:latin typeface="Calibri" pitchFamily="34" charset="0"/>
                <a:cs typeface="Calibri" pitchFamily="34" charset="0"/>
              </a:rPr>
              <a:t>“Once we've packed the nose, they are automatically referred to ENT…they go to the ENT ward and its up to the ENT ward…it is best to observe over night then they are discharged the next day</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11" name="Rounded Rectangular Callout 10"/>
          <p:cNvSpPr/>
          <p:nvPr/>
        </p:nvSpPr>
        <p:spPr>
          <a:xfrm>
            <a:off x="663051" y="5186989"/>
            <a:ext cx="3489665" cy="1081658"/>
          </a:xfrm>
          <a:prstGeom prst="wedgeRoundRectCallout">
            <a:avLst>
              <a:gd name="adj1" fmla="val -56732"/>
              <a:gd name="adj2" fmla="val 4393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“As </a:t>
            </a:r>
            <a:r>
              <a:rPr lang="en-GB" sz="1200" i="1" dirty="0">
                <a:solidFill>
                  <a:schemeClr val="tx2">
                    <a:lumMod val="50000"/>
                  </a:schemeClr>
                </a:solidFill>
                <a:latin typeface="Calibri" pitchFamily="34" charset="0"/>
                <a:cs typeface="Calibri" pitchFamily="34" charset="0"/>
              </a:rPr>
              <a:t>a general rule, if a patient requires their nose to be packed, then we wouldn’t discharge them from the emergency department….</a:t>
            </a:r>
            <a:r>
              <a:rPr lang="en-GB" sz="1200" b="1" i="1" dirty="0">
                <a:solidFill>
                  <a:schemeClr val="accent4"/>
                </a:solidFill>
                <a:latin typeface="Calibri" pitchFamily="34" charset="0"/>
                <a:cs typeface="Calibri" pitchFamily="34" charset="0"/>
              </a:rPr>
              <a:t>we try and avoid admission if its possible and appropriate</a:t>
            </a:r>
            <a:r>
              <a:rPr lang="en-GB" sz="1200" i="1" dirty="0">
                <a:solidFill>
                  <a:schemeClr val="tx2">
                    <a:lumMod val="50000"/>
                  </a:schemeClr>
                </a:solidFill>
                <a:latin typeface="Calibri" pitchFamily="34" charset="0"/>
                <a:cs typeface="Calibri" pitchFamily="34" charset="0"/>
              </a:rPr>
              <a:t>.” - Consultant, Scotland</a:t>
            </a:r>
          </a:p>
        </p:txBody>
      </p:sp>
      <p:sp>
        <p:nvSpPr>
          <p:cNvPr id="12" name="Rectangle 11"/>
          <p:cNvSpPr/>
          <p:nvPr/>
        </p:nvSpPr>
        <p:spPr>
          <a:xfrm>
            <a:off x="143299" y="4373194"/>
            <a:ext cx="8577777" cy="646331"/>
          </a:xfrm>
          <a:prstGeom prst="rect">
            <a:avLst/>
          </a:prstGeom>
        </p:spPr>
        <p:txBody>
          <a:bodyPr wrap="square">
            <a:spAutoFit/>
          </a:bodyPr>
          <a:lstStyle/>
          <a:p>
            <a:pPr marL="0" lvl="1"/>
            <a:r>
              <a:rPr lang="en-GB" dirty="0" smtClean="0">
                <a:solidFill>
                  <a:schemeClr val="accent4">
                    <a:lumMod val="50000"/>
                  </a:schemeClr>
                </a:solidFill>
                <a:latin typeface="Calibri" pitchFamily="34" charset="0"/>
                <a:cs typeface="Calibri" pitchFamily="34" charset="0"/>
              </a:rPr>
              <a:t>Due to the need to refer to ENT, HCPs admit to only packing the nose when deemed completely appropriate, as recognise the costs and time associated:</a:t>
            </a:r>
            <a:endParaRPr lang="en-GB" dirty="0"/>
          </a:p>
        </p:txBody>
      </p:sp>
    </p:spTree>
    <p:extLst>
      <p:ext uri="{BB962C8B-B14F-4D97-AF65-F5344CB8AC3E}">
        <p14:creationId xmlns:p14="http://schemas.microsoft.com/office/powerpoint/2010/main" val="176139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All methods have their drawbacks, however generally Rapid Rhino is considered the most effective method of packing, although also the most costly </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17</a:t>
            </a:fld>
            <a:endParaRPr lang="en-US" dirty="0"/>
          </a:p>
        </p:txBody>
      </p:sp>
      <p:pic>
        <p:nvPicPr>
          <p:cNvPr id="7" name="Picture 6"/>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920" y="1224562"/>
            <a:ext cx="841472" cy="655126"/>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8" name="Picture 2" descr="C:\Users\lucy\Desktop\untitled.png"/>
          <p:cNvPicPr preferRelativeResize="0">
            <a:picLocks noChangeArrowheads="1"/>
          </p:cNvPicPr>
          <p:nvPr/>
        </p:nvPicPr>
        <p:blipFill rotWithShape="1">
          <a:blip r:embed="rId3">
            <a:extLst>
              <a:ext uri="{28A0092B-C50C-407E-A947-70E740481C1C}">
                <a14:useLocalDpi xmlns:a14="http://schemas.microsoft.com/office/drawing/2010/main" val="0"/>
              </a:ext>
            </a:extLst>
          </a:blip>
          <a:srcRect r="26913" b="9560"/>
          <a:stretch/>
        </p:blipFill>
        <p:spPr bwMode="auto">
          <a:xfrm>
            <a:off x="6348215" y="1224562"/>
            <a:ext cx="841472" cy="655126"/>
          </a:xfrm>
          <a:prstGeom prst="roundRect">
            <a:avLst>
              <a:gd name="adj" fmla="val 8594"/>
            </a:avLst>
          </a:prstGeom>
          <a:solidFill>
            <a:srgbClr val="FFFFFF">
              <a:shade val="85000"/>
            </a:srgbClr>
          </a:solidFill>
          <a:ln>
            <a:noFill/>
          </a:ln>
          <a:effectLst/>
          <a:extLst/>
        </p:spPr>
      </p:pic>
      <p:pic>
        <p:nvPicPr>
          <p:cNvPr id="9" name="Picture 7"/>
          <p:cNvPicPr preferRelativeResize="0">
            <a:picLocks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3065"/>
          <a:stretch/>
        </p:blipFill>
        <p:spPr bwMode="auto">
          <a:xfrm>
            <a:off x="3285511" y="1224562"/>
            <a:ext cx="841472" cy="655126"/>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13388" y="1283554"/>
            <a:ext cx="1514517" cy="369332"/>
          </a:xfrm>
          <a:prstGeom prst="rect">
            <a:avLst/>
          </a:prstGeom>
          <a:noFill/>
        </p:spPr>
        <p:txBody>
          <a:bodyPr wrap="none" rtlCol="0">
            <a:spAutoFit/>
          </a:bodyPr>
          <a:lstStyle/>
          <a:p>
            <a:r>
              <a:rPr lang="en-GB" b="1" dirty="0" smtClean="0">
                <a:solidFill>
                  <a:schemeClr val="tx1">
                    <a:lumMod val="50000"/>
                    <a:lumOff val="50000"/>
                  </a:schemeClr>
                </a:solidFill>
                <a:latin typeface="Calibri" pitchFamily="34" charset="0"/>
                <a:cs typeface="Calibri" pitchFamily="34" charset="0"/>
              </a:rPr>
              <a:t>Nasal tampon</a:t>
            </a:r>
            <a:endParaRPr lang="en-GB" b="1" dirty="0">
              <a:solidFill>
                <a:schemeClr val="tx1">
                  <a:lumMod val="50000"/>
                  <a:lumOff val="50000"/>
                </a:schemeClr>
              </a:solidFill>
              <a:latin typeface="Calibri" pitchFamily="34" charset="0"/>
              <a:cs typeface="Calibri" pitchFamily="34" charset="0"/>
            </a:endParaRPr>
          </a:p>
        </p:txBody>
      </p:sp>
      <p:sp>
        <p:nvSpPr>
          <p:cNvPr id="13" name="TextBox 12"/>
          <p:cNvSpPr txBox="1"/>
          <p:nvPr/>
        </p:nvSpPr>
        <p:spPr>
          <a:xfrm>
            <a:off x="4189997" y="1283554"/>
            <a:ext cx="1340432" cy="369332"/>
          </a:xfrm>
          <a:prstGeom prst="rect">
            <a:avLst/>
          </a:prstGeom>
          <a:noFill/>
        </p:spPr>
        <p:txBody>
          <a:bodyPr wrap="none" rtlCol="0">
            <a:spAutoFit/>
          </a:bodyPr>
          <a:lstStyle>
            <a:defPPr>
              <a:defRPr lang="en-US"/>
            </a:defPPr>
            <a:lvl1pPr>
              <a:defRPr b="1">
                <a:solidFill>
                  <a:schemeClr val="tx1">
                    <a:lumMod val="50000"/>
                    <a:lumOff val="50000"/>
                  </a:schemeClr>
                </a:solidFill>
                <a:latin typeface="Calibri" pitchFamily="34" charset="0"/>
                <a:cs typeface="Calibri" pitchFamily="34" charset="0"/>
              </a:defRPr>
            </a:lvl1pPr>
          </a:lstStyle>
          <a:p>
            <a:r>
              <a:rPr lang="en-GB" dirty="0"/>
              <a:t>Rapid Rhino</a:t>
            </a:r>
          </a:p>
        </p:txBody>
      </p:sp>
      <p:sp>
        <p:nvSpPr>
          <p:cNvPr id="14" name="TextBox 13"/>
          <p:cNvSpPr txBox="1"/>
          <p:nvPr/>
        </p:nvSpPr>
        <p:spPr>
          <a:xfrm>
            <a:off x="7068396" y="1283554"/>
            <a:ext cx="1462003" cy="369332"/>
          </a:xfrm>
          <a:prstGeom prst="rect">
            <a:avLst/>
          </a:prstGeom>
          <a:noFill/>
        </p:spPr>
        <p:txBody>
          <a:bodyPr wrap="none" rtlCol="0">
            <a:spAutoFit/>
          </a:bodyPr>
          <a:lstStyle>
            <a:defPPr>
              <a:defRPr lang="en-US"/>
            </a:defPPr>
            <a:lvl1pPr>
              <a:defRPr b="1">
                <a:solidFill>
                  <a:schemeClr val="tx1">
                    <a:lumMod val="50000"/>
                    <a:lumOff val="50000"/>
                  </a:schemeClr>
                </a:solidFill>
                <a:latin typeface="Calibri" pitchFamily="34" charset="0"/>
                <a:cs typeface="Calibri" pitchFamily="34" charset="0"/>
              </a:defRPr>
            </a:lvl1pPr>
          </a:lstStyle>
          <a:p>
            <a:r>
              <a:rPr lang="en-GB" dirty="0"/>
              <a:t>Ribbon gauze</a:t>
            </a:r>
          </a:p>
        </p:txBody>
      </p:sp>
      <p:sp>
        <p:nvSpPr>
          <p:cNvPr id="16" name="Rounded Rectangle 15"/>
          <p:cNvSpPr/>
          <p:nvPr/>
        </p:nvSpPr>
        <p:spPr>
          <a:xfrm>
            <a:off x="91790" y="1857827"/>
            <a:ext cx="2808000" cy="1602131"/>
          </a:xfrm>
          <a:prstGeom prst="roundRect">
            <a:avLst>
              <a:gd name="adj" fmla="val 10167"/>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Different lengths available for different nose sizes and types of bleed</a:t>
            </a:r>
          </a:p>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Quick procedure if inserted properly</a:t>
            </a:r>
          </a:p>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Cheaper than Rapid Rhino</a:t>
            </a:r>
          </a:p>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More comfortable than gauze</a:t>
            </a:r>
          </a:p>
        </p:txBody>
      </p:sp>
      <p:sp>
        <p:nvSpPr>
          <p:cNvPr id="17" name="Rounded Rectangle 16"/>
          <p:cNvSpPr/>
          <p:nvPr/>
        </p:nvSpPr>
        <p:spPr>
          <a:xfrm>
            <a:off x="91790" y="3547042"/>
            <a:ext cx="2808000" cy="2260830"/>
          </a:xfrm>
          <a:prstGeom prst="roundRect">
            <a:avLst>
              <a:gd name="adj" fmla="val 5132"/>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C00000"/>
              </a:buClr>
              <a:buFont typeface="Wingdings" pitchFamily="2" charset="2"/>
              <a:buChar char="û"/>
            </a:pPr>
            <a:r>
              <a:rPr lang="en-GB" sz="1400" b="1" dirty="0" smtClean="0">
                <a:solidFill>
                  <a:schemeClr val="tx1"/>
                </a:solidFill>
                <a:latin typeface="Calibri" pitchFamily="34" charset="0"/>
                <a:cs typeface="Calibri" pitchFamily="34" charset="0"/>
              </a:rPr>
              <a:t>Results in ENT </a:t>
            </a:r>
            <a:r>
              <a:rPr lang="en-GB" sz="1400" b="1" dirty="0">
                <a:solidFill>
                  <a:schemeClr val="tx1"/>
                </a:solidFill>
                <a:latin typeface="Calibri" pitchFamily="34" charset="0"/>
                <a:cs typeface="Calibri" pitchFamily="34" charset="0"/>
              </a:rPr>
              <a:t>referral</a:t>
            </a:r>
          </a:p>
          <a:p>
            <a:pPr marL="176213" indent="-176213">
              <a:buClr>
                <a:srgbClr val="C00000"/>
              </a:buClr>
              <a:buFont typeface="Wingdings" pitchFamily="2" charset="2"/>
              <a:buChar char="û"/>
            </a:pPr>
            <a:r>
              <a:rPr lang="en-GB" sz="1400" b="1" dirty="0">
                <a:solidFill>
                  <a:schemeClr val="tx1"/>
                </a:solidFill>
                <a:latin typeface="Calibri" pitchFamily="34" charset="0"/>
                <a:cs typeface="Calibri" pitchFamily="34" charset="0"/>
              </a:rPr>
              <a:t>Requires a </a:t>
            </a:r>
            <a:r>
              <a:rPr lang="en-GB" sz="1400" b="1" dirty="0" smtClean="0">
                <a:solidFill>
                  <a:schemeClr val="tx1"/>
                </a:solidFill>
                <a:latin typeface="Calibri" pitchFamily="34" charset="0"/>
                <a:cs typeface="Calibri" pitchFamily="34" charset="0"/>
              </a:rPr>
              <a:t>doctor to insert</a:t>
            </a:r>
            <a:endParaRPr lang="en-GB" sz="1400" b="1"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400" dirty="0">
                <a:solidFill>
                  <a:schemeClr val="tx1"/>
                </a:solidFill>
                <a:latin typeface="Calibri" pitchFamily="34" charset="0"/>
                <a:cs typeface="Calibri" pitchFamily="34" charset="0"/>
              </a:rPr>
              <a:t>Not </a:t>
            </a:r>
            <a:r>
              <a:rPr lang="en-GB" sz="1400" dirty="0" smtClean="0">
                <a:solidFill>
                  <a:schemeClr val="tx1"/>
                </a:solidFill>
                <a:latin typeface="Calibri" pitchFamily="34" charset="0"/>
                <a:cs typeface="Calibri" pitchFamily="34" charset="0"/>
              </a:rPr>
              <a:t>as </a:t>
            </a:r>
            <a:r>
              <a:rPr lang="en-GB" sz="1400" dirty="0">
                <a:solidFill>
                  <a:schemeClr val="tx1"/>
                </a:solidFill>
                <a:latin typeface="Calibri" pitchFamily="34" charset="0"/>
                <a:cs typeface="Calibri" pitchFamily="34" charset="0"/>
              </a:rPr>
              <a:t>effective as Rapid Rhino </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Coarse material uncomfortable for patient </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Difficult for very small </a:t>
            </a:r>
            <a:r>
              <a:rPr lang="en-GB" sz="1400" dirty="0">
                <a:solidFill>
                  <a:schemeClr val="tx1"/>
                </a:solidFill>
                <a:latin typeface="Calibri" pitchFamily="34" charset="0"/>
                <a:cs typeface="Calibri" pitchFamily="34" charset="0"/>
              </a:rPr>
              <a:t>noses</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Requires training to insert </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May need to pack both sides as doing one not always effective</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a:t>
            </a:r>
            <a:r>
              <a:rPr lang="en-GB" sz="1400" dirty="0">
                <a:solidFill>
                  <a:schemeClr val="tx1"/>
                </a:solidFill>
                <a:latin typeface="Calibri" pitchFamily="34" charset="0"/>
                <a:cs typeface="Calibri" pitchFamily="34" charset="0"/>
              </a:rPr>
              <a:t>Old’ </a:t>
            </a:r>
            <a:r>
              <a:rPr lang="en-GB" sz="1400" dirty="0" smtClean="0">
                <a:solidFill>
                  <a:schemeClr val="tx1"/>
                </a:solidFill>
                <a:latin typeface="Calibri" pitchFamily="34" charset="0"/>
                <a:cs typeface="Calibri" pitchFamily="34" charset="0"/>
              </a:rPr>
              <a:t>method</a:t>
            </a:r>
          </a:p>
        </p:txBody>
      </p:sp>
      <p:sp>
        <p:nvSpPr>
          <p:cNvPr id="18" name="Rounded Rectangle 17"/>
          <p:cNvSpPr/>
          <p:nvPr/>
        </p:nvSpPr>
        <p:spPr>
          <a:xfrm>
            <a:off x="6217588" y="1902537"/>
            <a:ext cx="2808000" cy="1179876"/>
          </a:xfrm>
          <a:prstGeom prst="roundRect">
            <a:avLst>
              <a:gd name="adj" fmla="val 10167"/>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Can be more comfortable than nasal tampon</a:t>
            </a:r>
          </a:p>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Easier to insert in small noses</a:t>
            </a:r>
            <a:endParaRPr lang="en-GB" sz="1400" dirty="0">
              <a:solidFill>
                <a:schemeClr val="tx1"/>
              </a:solidFill>
              <a:latin typeface="Calibri" pitchFamily="34" charset="0"/>
              <a:cs typeface="Calibri" pitchFamily="34" charset="0"/>
            </a:endParaRPr>
          </a:p>
        </p:txBody>
      </p:sp>
      <p:sp>
        <p:nvSpPr>
          <p:cNvPr id="19" name="Rounded Rectangle 18"/>
          <p:cNvSpPr/>
          <p:nvPr/>
        </p:nvSpPr>
        <p:spPr>
          <a:xfrm>
            <a:off x="6217588" y="3187030"/>
            <a:ext cx="2807999" cy="1580090"/>
          </a:xfrm>
          <a:prstGeom prst="roundRect">
            <a:avLst>
              <a:gd name="adj" fmla="val 10167"/>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C00000"/>
              </a:buClr>
              <a:buFont typeface="Wingdings" pitchFamily="2" charset="2"/>
              <a:buChar char="û"/>
            </a:pPr>
            <a:r>
              <a:rPr lang="en-GB" sz="1400" b="1" dirty="0">
                <a:solidFill>
                  <a:schemeClr val="tx1"/>
                </a:solidFill>
                <a:latin typeface="Calibri" pitchFamily="34" charset="0"/>
                <a:cs typeface="Calibri" pitchFamily="34" charset="0"/>
              </a:rPr>
              <a:t>Results in ENT referral</a:t>
            </a:r>
          </a:p>
          <a:p>
            <a:pPr marL="176213" indent="-176213">
              <a:buClr>
                <a:srgbClr val="C00000"/>
              </a:buClr>
              <a:buFont typeface="Wingdings" pitchFamily="2" charset="2"/>
              <a:buChar char="û"/>
            </a:pPr>
            <a:r>
              <a:rPr lang="en-GB" sz="1400" b="1" dirty="0">
                <a:solidFill>
                  <a:schemeClr val="tx1"/>
                </a:solidFill>
                <a:latin typeface="Calibri" pitchFamily="34" charset="0"/>
                <a:cs typeface="Calibri" pitchFamily="34" charset="0"/>
              </a:rPr>
              <a:t>Requires a </a:t>
            </a:r>
            <a:r>
              <a:rPr lang="en-GB" sz="1400" b="1" dirty="0" smtClean="0">
                <a:solidFill>
                  <a:schemeClr val="tx1"/>
                </a:solidFill>
                <a:latin typeface="Calibri" pitchFamily="34" charset="0"/>
                <a:cs typeface="Calibri" pitchFamily="34" charset="0"/>
              </a:rPr>
              <a:t>doctor to insert</a:t>
            </a:r>
            <a:endParaRPr lang="en-GB" sz="1400" b="1"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Doesn’t always stop bleeding, just stems it; not considered as effective as other packing methods</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‘Old’ method</a:t>
            </a:r>
          </a:p>
        </p:txBody>
      </p:sp>
      <p:sp>
        <p:nvSpPr>
          <p:cNvPr id="22" name="Rounded Rectangular Callout 21"/>
          <p:cNvSpPr/>
          <p:nvPr/>
        </p:nvSpPr>
        <p:spPr>
          <a:xfrm>
            <a:off x="3454399" y="5170737"/>
            <a:ext cx="2315491" cy="1145669"/>
          </a:xfrm>
          <a:prstGeom prst="wedgeRoundRectCallout">
            <a:avLst>
              <a:gd name="adj1" fmla="val -40943"/>
              <a:gd name="adj2" fmla="val -5930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“[Rapid Rhinos are] </a:t>
            </a:r>
            <a:r>
              <a:rPr lang="en-GB" sz="1200" i="1" dirty="0">
                <a:solidFill>
                  <a:schemeClr val="tx2">
                    <a:lumMod val="50000"/>
                  </a:schemeClr>
                </a:solidFill>
                <a:latin typeface="Calibri" pitchFamily="34" charset="0"/>
                <a:cs typeface="Calibri" pitchFamily="34" charset="0"/>
              </a:rPr>
              <a:t>very effective. We probably find that 80-90% of our patients will have adequate control.“ </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27" name="Rounded Rectangular Callout 26"/>
          <p:cNvSpPr/>
          <p:nvPr/>
        </p:nvSpPr>
        <p:spPr>
          <a:xfrm>
            <a:off x="5943599" y="5011373"/>
            <a:ext cx="3087097" cy="1421146"/>
          </a:xfrm>
          <a:prstGeom prst="wedgeRoundRectCallout">
            <a:avLst>
              <a:gd name="adj1" fmla="val -40943"/>
              <a:gd name="adj2" fmla="val -5930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“The </a:t>
            </a:r>
            <a:r>
              <a:rPr lang="en-GB" sz="1200" i="1" dirty="0">
                <a:solidFill>
                  <a:schemeClr val="tx2">
                    <a:lumMod val="50000"/>
                  </a:schemeClr>
                </a:solidFill>
                <a:latin typeface="Calibri" pitchFamily="34" charset="0"/>
                <a:cs typeface="Calibri" pitchFamily="34" charset="0"/>
              </a:rPr>
              <a:t>nasal tampons can be quite uncomfortable for the patient sometimes. If they have small noses and small nasal flares then it can be difficult to insert that.  Sometimes it can be easier to gently insert the gauze.“ </a:t>
            </a:r>
            <a:r>
              <a:rPr lang="en-GB" sz="1200" i="1" dirty="0" smtClean="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28" name="Rounded Rectangle 27"/>
          <p:cNvSpPr/>
          <p:nvPr/>
        </p:nvSpPr>
        <p:spPr>
          <a:xfrm>
            <a:off x="3125857" y="1903622"/>
            <a:ext cx="2808000" cy="1283408"/>
          </a:xfrm>
          <a:prstGeom prst="roundRect">
            <a:avLst>
              <a:gd name="adj" fmla="val 10167"/>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Considered very effective (more so than nasal tampon) </a:t>
            </a:r>
          </a:p>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More innovative than tampon</a:t>
            </a:r>
            <a:endParaRPr lang="en-GB" sz="1400" dirty="0">
              <a:solidFill>
                <a:schemeClr val="tx1"/>
              </a:solidFill>
              <a:latin typeface="Calibri" pitchFamily="34" charset="0"/>
              <a:cs typeface="Calibri" pitchFamily="34" charset="0"/>
            </a:endParaRPr>
          </a:p>
          <a:p>
            <a:pPr marL="176213" indent="-176213">
              <a:buClr>
                <a:srgbClr val="00B050"/>
              </a:buClr>
              <a:buFont typeface="Wingdings" pitchFamily="2" charset="2"/>
              <a:buChar char="ü"/>
            </a:pPr>
            <a:r>
              <a:rPr lang="en-GB" sz="1400" dirty="0" smtClean="0">
                <a:solidFill>
                  <a:schemeClr val="tx1"/>
                </a:solidFill>
                <a:latin typeface="Calibri" pitchFamily="34" charset="0"/>
                <a:cs typeface="Calibri" pitchFamily="34" charset="0"/>
              </a:rPr>
              <a:t>‘Enjoyable</a:t>
            </a:r>
            <a:r>
              <a:rPr lang="en-GB" sz="1400" dirty="0">
                <a:solidFill>
                  <a:schemeClr val="tx1"/>
                </a:solidFill>
                <a:latin typeface="Calibri" pitchFamily="34" charset="0"/>
                <a:cs typeface="Calibri" pitchFamily="34" charset="0"/>
              </a:rPr>
              <a:t>’ technique to </a:t>
            </a:r>
            <a:r>
              <a:rPr lang="en-GB" sz="1400" dirty="0" smtClean="0">
                <a:solidFill>
                  <a:schemeClr val="tx1"/>
                </a:solidFill>
                <a:latin typeface="Calibri" pitchFamily="34" charset="0"/>
                <a:cs typeface="Calibri" pitchFamily="34" charset="0"/>
              </a:rPr>
              <a:t>learn for junior doctors</a:t>
            </a:r>
            <a:endParaRPr lang="en-GB" sz="1400" dirty="0">
              <a:solidFill>
                <a:schemeClr val="tx1"/>
              </a:solidFill>
              <a:latin typeface="Calibri" pitchFamily="34" charset="0"/>
              <a:cs typeface="Calibri" pitchFamily="34" charset="0"/>
            </a:endParaRPr>
          </a:p>
        </p:txBody>
      </p:sp>
      <p:sp>
        <p:nvSpPr>
          <p:cNvPr id="29" name="Rounded Rectangle 28"/>
          <p:cNvSpPr/>
          <p:nvPr/>
        </p:nvSpPr>
        <p:spPr>
          <a:xfrm>
            <a:off x="3125856" y="3274115"/>
            <a:ext cx="2817743" cy="1636571"/>
          </a:xfrm>
          <a:prstGeom prst="roundRect">
            <a:avLst>
              <a:gd name="adj" fmla="val 10167"/>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C00000"/>
              </a:buClr>
              <a:buFont typeface="Wingdings" pitchFamily="2" charset="2"/>
              <a:buChar char="û"/>
            </a:pPr>
            <a:r>
              <a:rPr lang="en-GB" sz="1400" b="1" dirty="0">
                <a:solidFill>
                  <a:schemeClr val="tx1"/>
                </a:solidFill>
                <a:latin typeface="Calibri" pitchFamily="34" charset="0"/>
                <a:cs typeface="Calibri" pitchFamily="34" charset="0"/>
              </a:rPr>
              <a:t>Results in ENT referral</a:t>
            </a:r>
          </a:p>
          <a:p>
            <a:pPr marL="176213" indent="-176213">
              <a:buClr>
                <a:srgbClr val="C00000"/>
              </a:buClr>
              <a:buFont typeface="Wingdings" pitchFamily="2" charset="2"/>
              <a:buChar char="û"/>
            </a:pPr>
            <a:r>
              <a:rPr lang="en-GB" sz="1400" b="1" dirty="0">
                <a:solidFill>
                  <a:schemeClr val="tx1"/>
                </a:solidFill>
                <a:latin typeface="Calibri" pitchFamily="34" charset="0"/>
                <a:cs typeface="Calibri" pitchFamily="34" charset="0"/>
              </a:rPr>
              <a:t>Requires a </a:t>
            </a:r>
            <a:r>
              <a:rPr lang="en-GB" sz="1400" b="1" dirty="0" smtClean="0">
                <a:solidFill>
                  <a:schemeClr val="tx1"/>
                </a:solidFill>
                <a:latin typeface="Calibri" pitchFamily="34" charset="0"/>
                <a:cs typeface="Calibri" pitchFamily="34" charset="0"/>
              </a:rPr>
              <a:t>doctor to insert</a:t>
            </a:r>
            <a:endParaRPr lang="en-GB" sz="1400" b="1"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Expensive</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Can be uncomfortable for patient</a:t>
            </a:r>
          </a:p>
          <a:p>
            <a:pPr marL="176213" indent="-176213">
              <a:buClr>
                <a:srgbClr val="C00000"/>
              </a:buClr>
              <a:buFont typeface="Wingdings" pitchFamily="2" charset="2"/>
              <a:buChar char="û"/>
            </a:pPr>
            <a:r>
              <a:rPr lang="en-GB" sz="1400" dirty="0" smtClean="0">
                <a:solidFill>
                  <a:schemeClr val="tx1"/>
                </a:solidFill>
                <a:latin typeface="Calibri" pitchFamily="34" charset="0"/>
                <a:cs typeface="Calibri" pitchFamily="34" charset="0"/>
              </a:rPr>
              <a:t>Need to find time and space to do procedure; takes 5-10 mins</a:t>
            </a:r>
          </a:p>
        </p:txBody>
      </p:sp>
      <p:sp>
        <p:nvSpPr>
          <p:cNvPr id="24" name="Rounded Rectangular Callout 23"/>
          <p:cNvSpPr/>
          <p:nvPr/>
        </p:nvSpPr>
        <p:spPr>
          <a:xfrm>
            <a:off x="134653" y="5859005"/>
            <a:ext cx="3189068" cy="949997"/>
          </a:xfrm>
          <a:prstGeom prst="wedgeRoundRectCallout">
            <a:avLst>
              <a:gd name="adj1" fmla="val -40584"/>
              <a:gd name="adj2" fmla="val -6078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“We’ve now moved to the balloons… [tampons are] old tech…before balloons, before tampons we had to pack noses with a ribbon of gauze. Its not done now.”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142091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b="1" dirty="0" smtClean="0"/>
              <a:t>Reactions to Rhinopinch</a:t>
            </a:r>
            <a:endParaRPr lang="en-GB" sz="3200" b="1" dirty="0"/>
          </a:p>
        </p:txBody>
      </p:sp>
    </p:spTree>
    <p:extLst>
      <p:ext uri="{BB962C8B-B14F-4D97-AF65-F5344CB8AC3E}">
        <p14:creationId xmlns:p14="http://schemas.microsoft.com/office/powerpoint/2010/main" val="719591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19</a:t>
            </a:fld>
            <a:endParaRPr lang="en-US" dirty="0"/>
          </a:p>
        </p:txBody>
      </p:sp>
      <p:sp>
        <p:nvSpPr>
          <p:cNvPr id="6" name="Title 5"/>
          <p:cNvSpPr>
            <a:spLocks noGrp="1"/>
          </p:cNvSpPr>
          <p:nvPr>
            <p:ph type="title"/>
          </p:nvPr>
        </p:nvSpPr>
        <p:spPr>
          <a:xfrm>
            <a:off x="157160" y="112712"/>
            <a:ext cx="7272340" cy="901700"/>
          </a:xfrm>
        </p:spPr>
        <p:txBody>
          <a:bodyPr/>
          <a:lstStyle/>
          <a:p>
            <a:r>
              <a:rPr lang="en-GB" sz="2000" dirty="0" smtClean="0"/>
              <a:t>HCPs reacted very positively to Rhinopinch with the immediate benefit seen as ensuring the pinch is done in the right place with the correct pressure for an adequate length of time</a:t>
            </a:r>
            <a:endParaRPr lang="en-GB" sz="2000" dirty="0"/>
          </a:p>
        </p:txBody>
      </p:sp>
      <p:sp>
        <p:nvSpPr>
          <p:cNvPr id="8" name="Rounded Rectangle 7"/>
          <p:cNvSpPr/>
          <p:nvPr/>
        </p:nvSpPr>
        <p:spPr>
          <a:xfrm>
            <a:off x="114293" y="2679543"/>
            <a:ext cx="5740817" cy="3809746"/>
          </a:xfrm>
          <a:prstGeom prst="roundRect">
            <a:avLst>
              <a:gd name="adj" fmla="val 3205"/>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00B050"/>
              </a:buClr>
              <a:buFont typeface="Wingdings" pitchFamily="2" charset="2"/>
              <a:buChar char="ü"/>
            </a:pPr>
            <a:r>
              <a:rPr lang="en-GB" sz="1600" b="1" dirty="0" smtClean="0">
                <a:solidFill>
                  <a:srgbClr val="00B050"/>
                </a:solidFill>
                <a:latin typeface="Calibri" pitchFamily="34" charset="0"/>
                <a:cs typeface="Calibri" pitchFamily="34" charset="0"/>
              </a:rPr>
              <a:t>Consistent </a:t>
            </a:r>
            <a:r>
              <a:rPr lang="en-GB" sz="1600" b="1" dirty="0">
                <a:solidFill>
                  <a:srgbClr val="00B050"/>
                </a:solidFill>
                <a:latin typeface="Calibri" pitchFamily="34" charset="0"/>
                <a:cs typeface="Calibri" pitchFamily="34" charset="0"/>
              </a:rPr>
              <a:t>pressure in </a:t>
            </a:r>
            <a:r>
              <a:rPr lang="en-GB" sz="1600" b="1" dirty="0" smtClean="0">
                <a:solidFill>
                  <a:srgbClr val="00B050"/>
                </a:solidFill>
                <a:latin typeface="Calibri" pitchFamily="34" charset="0"/>
                <a:cs typeface="Calibri" pitchFamily="34" charset="0"/>
              </a:rPr>
              <a:t>correct </a:t>
            </a:r>
            <a:r>
              <a:rPr lang="en-GB" sz="1600" b="1" dirty="0">
                <a:solidFill>
                  <a:srgbClr val="00B050"/>
                </a:solidFill>
                <a:latin typeface="Calibri" pitchFamily="34" charset="0"/>
                <a:cs typeface="Calibri" pitchFamily="34" charset="0"/>
              </a:rPr>
              <a:t>position </a:t>
            </a:r>
            <a:r>
              <a:rPr lang="en-GB" sz="1600" dirty="0" smtClean="0">
                <a:solidFill>
                  <a:schemeClr val="tx1"/>
                </a:solidFill>
                <a:latin typeface="Calibri" pitchFamily="34" charset="0"/>
                <a:cs typeface="Calibri" pitchFamily="34" charset="0"/>
              </a:rPr>
              <a:t>gives peace </a:t>
            </a:r>
            <a:r>
              <a:rPr lang="en-GB" sz="1600" dirty="0">
                <a:solidFill>
                  <a:schemeClr val="tx1"/>
                </a:solidFill>
                <a:latin typeface="Calibri" pitchFamily="34" charset="0"/>
                <a:cs typeface="Calibri" pitchFamily="34" charset="0"/>
              </a:rPr>
              <a:t>of mind </a:t>
            </a:r>
            <a:r>
              <a:rPr lang="en-GB" sz="1600" dirty="0" smtClean="0">
                <a:solidFill>
                  <a:schemeClr val="tx1"/>
                </a:solidFill>
                <a:latin typeface="Calibri" pitchFamily="34" charset="0"/>
                <a:cs typeface="Calibri" pitchFamily="34" charset="0"/>
              </a:rPr>
              <a:t>that the pinch has </a:t>
            </a:r>
            <a:r>
              <a:rPr lang="en-GB" sz="1600" dirty="0">
                <a:solidFill>
                  <a:schemeClr val="tx1"/>
                </a:solidFill>
                <a:latin typeface="Calibri" pitchFamily="34" charset="0"/>
                <a:cs typeface="Calibri" pitchFamily="34" charset="0"/>
              </a:rPr>
              <a:t>been done </a:t>
            </a:r>
            <a:r>
              <a:rPr lang="en-GB" sz="1600" dirty="0" smtClean="0">
                <a:solidFill>
                  <a:schemeClr val="tx1"/>
                </a:solidFill>
                <a:latin typeface="Calibri" pitchFamily="34" charset="0"/>
                <a:cs typeface="Calibri" pitchFamily="34" charset="0"/>
              </a:rPr>
              <a:t>properly</a:t>
            </a:r>
            <a:endParaRPr lang="en-GB" sz="1600" dirty="0">
              <a:solidFill>
                <a:schemeClr val="tx1"/>
              </a:solidFill>
              <a:latin typeface="Calibri" pitchFamily="34" charset="0"/>
              <a:cs typeface="Calibri" pitchFamily="34" charset="0"/>
            </a:endParaRPr>
          </a:p>
          <a:p>
            <a:pPr marL="176213" indent="-176213">
              <a:buClr>
                <a:srgbClr val="00B050"/>
              </a:buClr>
              <a:buFont typeface="Wingdings" pitchFamily="2" charset="2"/>
              <a:buChar char="ü"/>
            </a:pPr>
            <a:r>
              <a:rPr lang="en-GB" sz="1600" b="1" dirty="0">
                <a:solidFill>
                  <a:srgbClr val="00B050"/>
                </a:solidFill>
                <a:latin typeface="Calibri" pitchFamily="34" charset="0"/>
                <a:cs typeface="Calibri" pitchFamily="34" charset="0"/>
              </a:rPr>
              <a:t>Reduces reliance on </a:t>
            </a:r>
            <a:r>
              <a:rPr lang="en-GB" sz="1600" b="1" dirty="0" smtClean="0">
                <a:solidFill>
                  <a:srgbClr val="00B050"/>
                </a:solidFill>
                <a:latin typeface="Calibri" pitchFamily="34" charset="0"/>
                <a:cs typeface="Calibri" pitchFamily="34" charset="0"/>
              </a:rPr>
              <a:t>patients </a:t>
            </a:r>
            <a:r>
              <a:rPr lang="en-GB" sz="1600" dirty="0" smtClean="0">
                <a:solidFill>
                  <a:schemeClr val="tx1"/>
                </a:solidFill>
                <a:latin typeface="Calibri" pitchFamily="34" charset="0"/>
                <a:cs typeface="Calibri" pitchFamily="34" charset="0"/>
              </a:rPr>
              <a:t>who frequently perform the pinch incorrectly and for too short a time period</a:t>
            </a:r>
          </a:p>
          <a:p>
            <a:pPr marL="176213" indent="-176213">
              <a:buClr>
                <a:srgbClr val="00B050"/>
              </a:buClr>
              <a:buFont typeface="Wingdings" pitchFamily="2" charset="2"/>
              <a:buChar char="ü"/>
            </a:pPr>
            <a:r>
              <a:rPr lang="en-GB" sz="1600" b="1" dirty="0" smtClean="0">
                <a:solidFill>
                  <a:srgbClr val="00B050"/>
                </a:solidFill>
                <a:latin typeface="Calibri" pitchFamily="34" charset="0"/>
                <a:cs typeface="Calibri" pitchFamily="34" charset="0"/>
              </a:rPr>
              <a:t>Reduces need for HCP to assist </a:t>
            </a:r>
            <a:r>
              <a:rPr lang="en-GB" sz="1600" dirty="0" smtClean="0">
                <a:solidFill>
                  <a:schemeClr val="tx1"/>
                </a:solidFill>
                <a:latin typeface="Calibri" pitchFamily="34" charset="0"/>
                <a:cs typeface="Calibri" pitchFamily="34" charset="0"/>
              </a:rPr>
              <a:t>those </a:t>
            </a:r>
            <a:r>
              <a:rPr lang="en-GB" sz="1600" dirty="0">
                <a:solidFill>
                  <a:schemeClr val="tx1"/>
                </a:solidFill>
                <a:latin typeface="Calibri" pitchFamily="34" charset="0"/>
                <a:cs typeface="Calibri" pitchFamily="34" charset="0"/>
              </a:rPr>
              <a:t>who cannot pinch their own nose (e.g. frail elderly</a:t>
            </a:r>
            <a:r>
              <a:rPr lang="en-GB" sz="1600" dirty="0" smtClean="0">
                <a:solidFill>
                  <a:schemeClr val="tx1"/>
                </a:solidFill>
                <a:latin typeface="Calibri" pitchFamily="34" charset="0"/>
                <a:cs typeface="Calibri" pitchFamily="34" charset="0"/>
              </a:rPr>
              <a:t>, arthritic) hence potentially </a:t>
            </a:r>
            <a:r>
              <a:rPr lang="en-GB" sz="1600" dirty="0">
                <a:solidFill>
                  <a:schemeClr val="tx1"/>
                </a:solidFill>
                <a:latin typeface="Calibri" pitchFamily="34" charset="0"/>
                <a:cs typeface="Calibri" pitchFamily="34" charset="0"/>
              </a:rPr>
              <a:t>time </a:t>
            </a:r>
            <a:r>
              <a:rPr lang="en-GB" sz="1600" dirty="0" smtClean="0">
                <a:solidFill>
                  <a:schemeClr val="tx1"/>
                </a:solidFill>
                <a:latin typeface="Calibri" pitchFamily="34" charset="0"/>
                <a:cs typeface="Calibri" pitchFamily="34" charset="0"/>
              </a:rPr>
              <a:t>saving to the department</a:t>
            </a:r>
            <a:endParaRPr lang="en-GB" sz="1600" dirty="0">
              <a:solidFill>
                <a:schemeClr val="tx1"/>
              </a:solidFill>
              <a:latin typeface="Calibri" pitchFamily="34" charset="0"/>
              <a:cs typeface="Calibri" pitchFamily="34" charset="0"/>
            </a:endParaRPr>
          </a:p>
          <a:p>
            <a:pPr marL="176213" indent="-176213">
              <a:buClr>
                <a:srgbClr val="00B050"/>
              </a:buClr>
              <a:buFont typeface="Wingdings" pitchFamily="2" charset="2"/>
              <a:buChar char="ü"/>
            </a:pPr>
            <a:r>
              <a:rPr lang="en-GB" sz="1600" b="1" dirty="0">
                <a:solidFill>
                  <a:srgbClr val="00B050"/>
                </a:solidFill>
                <a:latin typeface="Calibri" pitchFamily="34" charset="0"/>
                <a:cs typeface="Calibri" pitchFamily="34" charset="0"/>
              </a:rPr>
              <a:t>Simple </a:t>
            </a:r>
            <a:r>
              <a:rPr lang="en-GB" sz="1600" dirty="0" smtClean="0">
                <a:solidFill>
                  <a:schemeClr val="tx1"/>
                </a:solidFill>
                <a:latin typeface="Calibri" pitchFamily="34" charset="0"/>
                <a:cs typeface="Calibri" pitchFamily="34" charset="0"/>
              </a:rPr>
              <a:t>to use and unlikely to require training</a:t>
            </a:r>
          </a:p>
          <a:p>
            <a:pPr marL="176213" indent="-176213">
              <a:buClr>
                <a:srgbClr val="00B050"/>
              </a:buClr>
              <a:buFont typeface="Wingdings" pitchFamily="2" charset="2"/>
              <a:buChar char="ü"/>
            </a:pPr>
            <a:r>
              <a:rPr lang="en-GB" sz="1600" b="1" dirty="0" smtClean="0">
                <a:solidFill>
                  <a:srgbClr val="00B050"/>
                </a:solidFill>
                <a:latin typeface="Calibri" pitchFamily="34" charset="0"/>
                <a:cs typeface="Calibri" pitchFamily="34" charset="0"/>
              </a:rPr>
              <a:t>Lightweight</a:t>
            </a:r>
            <a:r>
              <a:rPr lang="en-GB" sz="1600" b="1" dirty="0">
                <a:solidFill>
                  <a:schemeClr val="tx1"/>
                </a:solidFill>
                <a:latin typeface="Calibri" pitchFamily="34" charset="0"/>
                <a:cs typeface="Calibri" pitchFamily="34" charset="0"/>
              </a:rPr>
              <a:t> </a:t>
            </a:r>
            <a:r>
              <a:rPr lang="en-GB" sz="1600" dirty="0">
                <a:solidFill>
                  <a:schemeClr val="tx1"/>
                </a:solidFill>
                <a:latin typeface="Calibri" pitchFamily="34" charset="0"/>
                <a:cs typeface="Calibri" pitchFamily="34" charset="0"/>
              </a:rPr>
              <a:t>so comfortable (ensuring greater compliance)</a:t>
            </a:r>
          </a:p>
          <a:p>
            <a:pPr marL="176213" indent="-176213">
              <a:buClr>
                <a:srgbClr val="00B050"/>
              </a:buClr>
              <a:buFont typeface="Wingdings" pitchFamily="2" charset="2"/>
              <a:buChar char="ü"/>
            </a:pPr>
            <a:r>
              <a:rPr lang="en-GB" sz="1600" b="1" dirty="0">
                <a:solidFill>
                  <a:srgbClr val="00B050"/>
                </a:solidFill>
                <a:latin typeface="Calibri" pitchFamily="34" charset="0"/>
                <a:cs typeface="Calibri" pitchFamily="34" charset="0"/>
              </a:rPr>
              <a:t>Frees up patient </a:t>
            </a:r>
            <a:r>
              <a:rPr lang="en-GB" sz="1600" b="1" dirty="0" smtClean="0">
                <a:solidFill>
                  <a:srgbClr val="00B050"/>
                </a:solidFill>
                <a:latin typeface="Calibri" pitchFamily="34" charset="0"/>
                <a:cs typeface="Calibri" pitchFamily="34" charset="0"/>
              </a:rPr>
              <a:t>hands</a:t>
            </a:r>
            <a:r>
              <a:rPr lang="en-GB" sz="1600" dirty="0">
                <a:solidFill>
                  <a:schemeClr val="tx1"/>
                </a:solidFill>
                <a:latin typeface="Calibri" pitchFamily="34" charset="0"/>
                <a:cs typeface="Calibri" pitchFamily="34" charset="0"/>
              </a:rPr>
              <a:t> </a:t>
            </a:r>
            <a:r>
              <a:rPr lang="en-GB" sz="1600" dirty="0" smtClean="0">
                <a:solidFill>
                  <a:schemeClr val="tx1"/>
                </a:solidFill>
                <a:latin typeface="Calibri" pitchFamily="34" charset="0"/>
                <a:cs typeface="Calibri" pitchFamily="34" charset="0"/>
              </a:rPr>
              <a:t>which could </a:t>
            </a:r>
            <a:r>
              <a:rPr lang="en-GB" sz="1600" dirty="0">
                <a:solidFill>
                  <a:schemeClr val="tx1"/>
                </a:solidFill>
                <a:latin typeface="Calibri" pitchFamily="34" charset="0"/>
                <a:cs typeface="Calibri" pitchFamily="34" charset="0"/>
              </a:rPr>
              <a:t>be useful </a:t>
            </a:r>
            <a:r>
              <a:rPr lang="en-GB" sz="1600" dirty="0" smtClean="0">
                <a:solidFill>
                  <a:schemeClr val="tx1"/>
                </a:solidFill>
                <a:latin typeface="Calibri" pitchFamily="34" charset="0"/>
                <a:cs typeface="Calibri" pitchFamily="34" charset="0"/>
              </a:rPr>
              <a:t>for IV access</a:t>
            </a:r>
          </a:p>
          <a:p>
            <a:pPr marL="176213" indent="-176213">
              <a:buClr>
                <a:srgbClr val="00B050"/>
              </a:buClr>
              <a:buFont typeface="Wingdings" pitchFamily="2" charset="2"/>
              <a:buChar char="ü"/>
            </a:pPr>
            <a:r>
              <a:rPr lang="en-GB" sz="1600" b="1" dirty="0">
                <a:solidFill>
                  <a:srgbClr val="00B050"/>
                </a:solidFill>
                <a:latin typeface="Calibri" pitchFamily="34" charset="0"/>
                <a:cs typeface="Calibri" pitchFamily="34" charset="0"/>
              </a:rPr>
              <a:t>May prevent </a:t>
            </a:r>
            <a:r>
              <a:rPr lang="en-GB" sz="1600" b="1" dirty="0" smtClean="0">
                <a:solidFill>
                  <a:srgbClr val="00B050"/>
                </a:solidFill>
                <a:latin typeface="Calibri" pitchFamily="34" charset="0"/>
                <a:cs typeface="Calibri" pitchFamily="34" charset="0"/>
              </a:rPr>
              <a:t>intervention with packing</a:t>
            </a:r>
            <a:r>
              <a:rPr lang="en-GB" sz="1600" dirty="0" smtClean="0">
                <a:solidFill>
                  <a:schemeClr val="tx1"/>
                </a:solidFill>
                <a:latin typeface="Calibri" pitchFamily="34" charset="0"/>
                <a:cs typeface="Calibri" pitchFamily="34" charset="0"/>
              </a:rPr>
              <a:t> </a:t>
            </a:r>
            <a:r>
              <a:rPr lang="en-GB" sz="1600" dirty="0">
                <a:solidFill>
                  <a:schemeClr val="tx1"/>
                </a:solidFill>
                <a:latin typeface="Calibri" pitchFamily="34" charset="0"/>
                <a:cs typeface="Calibri" pitchFamily="34" charset="0"/>
              </a:rPr>
              <a:t>if </a:t>
            </a:r>
            <a:r>
              <a:rPr lang="en-GB" sz="1600" dirty="0" smtClean="0">
                <a:solidFill>
                  <a:schemeClr val="tx1"/>
                </a:solidFill>
                <a:latin typeface="Calibri" pitchFamily="34" charset="0"/>
                <a:cs typeface="Calibri" pitchFamily="34" charset="0"/>
              </a:rPr>
              <a:t>can stop bleeding more effectively than manual pinch </a:t>
            </a:r>
            <a:r>
              <a:rPr lang="en-GB" sz="1200" b="1" i="1" dirty="0">
                <a:solidFill>
                  <a:schemeClr val="tx1"/>
                </a:solidFill>
                <a:latin typeface="Calibri" pitchFamily="34" charset="0"/>
                <a:cs typeface="Calibri" pitchFamily="34" charset="0"/>
              </a:rPr>
              <a:t>(MIXED REACTIONS)</a:t>
            </a:r>
          </a:p>
          <a:p>
            <a:pPr marL="176213" indent="-176213">
              <a:buClr>
                <a:srgbClr val="00B050"/>
              </a:buClr>
              <a:buFont typeface="Wingdings" pitchFamily="2" charset="2"/>
              <a:buChar char="ü"/>
            </a:pPr>
            <a:r>
              <a:rPr lang="en-GB" sz="1600" b="1" dirty="0">
                <a:solidFill>
                  <a:srgbClr val="00B050"/>
                </a:solidFill>
                <a:latin typeface="Calibri" pitchFamily="34" charset="0"/>
                <a:cs typeface="Calibri" pitchFamily="34" charset="0"/>
              </a:rPr>
              <a:t>May proceed to cautery more quickly </a:t>
            </a:r>
            <a:r>
              <a:rPr lang="en-GB" sz="1600" dirty="0" smtClean="0">
                <a:solidFill>
                  <a:schemeClr val="tx1"/>
                </a:solidFill>
                <a:latin typeface="Calibri" pitchFamily="34" charset="0"/>
                <a:cs typeface="Calibri" pitchFamily="34" charset="0"/>
              </a:rPr>
              <a:t>if can stop bleeding more effectively than manual pinch thereby reducing patient time in Emergency Department  </a:t>
            </a:r>
            <a:r>
              <a:rPr lang="en-GB" sz="1200" b="1" i="1" dirty="0" smtClean="0">
                <a:solidFill>
                  <a:schemeClr val="tx1"/>
                </a:solidFill>
                <a:latin typeface="Calibri" pitchFamily="34" charset="0"/>
                <a:cs typeface="Calibri" pitchFamily="34" charset="0"/>
              </a:rPr>
              <a:t>(1 MENTION ONLY)</a:t>
            </a:r>
            <a:endParaRPr lang="en-GB" sz="1200" b="1" i="1" dirty="0">
              <a:solidFill>
                <a:schemeClr val="tx1"/>
              </a:solidFill>
              <a:latin typeface="Calibri" pitchFamily="34" charset="0"/>
              <a:cs typeface="Calibri" pitchFamily="34" charset="0"/>
            </a:endParaRPr>
          </a:p>
        </p:txBody>
      </p:sp>
      <p:sp>
        <p:nvSpPr>
          <p:cNvPr id="24" name="Rounded Rectangular Callout 23"/>
          <p:cNvSpPr/>
          <p:nvPr/>
        </p:nvSpPr>
        <p:spPr>
          <a:xfrm>
            <a:off x="5804876" y="4946199"/>
            <a:ext cx="3214228" cy="1642333"/>
          </a:xfrm>
          <a:prstGeom prst="wedgeRoundRectCallout">
            <a:avLst>
              <a:gd name="adj1" fmla="val -40943"/>
              <a:gd name="adj2" fmla="val -5930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“Ten minutes </a:t>
            </a:r>
            <a:r>
              <a:rPr lang="en-GB" sz="1200" i="1" dirty="0">
                <a:solidFill>
                  <a:schemeClr val="tx2">
                    <a:lumMod val="50000"/>
                  </a:schemeClr>
                </a:solidFill>
                <a:latin typeface="Calibri" pitchFamily="34" charset="0"/>
                <a:cs typeface="Calibri" pitchFamily="34" charset="0"/>
              </a:rPr>
              <a:t>is a very long time when sitting </a:t>
            </a:r>
            <a:r>
              <a:rPr lang="en-GB" sz="1200" i="1" dirty="0" smtClean="0">
                <a:solidFill>
                  <a:schemeClr val="tx2">
                    <a:lumMod val="50000"/>
                  </a:schemeClr>
                </a:solidFill>
                <a:latin typeface="Calibri" pitchFamily="34" charset="0"/>
                <a:cs typeface="Calibri" pitchFamily="34" charset="0"/>
              </a:rPr>
              <a:t>in the </a:t>
            </a:r>
            <a:r>
              <a:rPr lang="en-GB" sz="1200" i="1" dirty="0">
                <a:solidFill>
                  <a:schemeClr val="tx2">
                    <a:lumMod val="50000"/>
                  </a:schemeClr>
                </a:solidFill>
                <a:latin typeface="Calibri" pitchFamily="34" charset="0"/>
                <a:cs typeface="Calibri" pitchFamily="34" charset="0"/>
              </a:rPr>
              <a:t>A&amp;E department. It looks like </a:t>
            </a:r>
            <a:r>
              <a:rPr lang="en-GB" sz="1200" i="1" dirty="0" smtClean="0">
                <a:solidFill>
                  <a:schemeClr val="tx2">
                    <a:lumMod val="50000"/>
                  </a:schemeClr>
                </a:solidFill>
                <a:latin typeface="Calibri" pitchFamily="34" charset="0"/>
                <a:cs typeface="Calibri" pitchFamily="34" charset="0"/>
              </a:rPr>
              <a:t>ten </a:t>
            </a:r>
            <a:r>
              <a:rPr lang="en-GB" sz="1200" i="1" dirty="0">
                <a:solidFill>
                  <a:schemeClr val="tx2">
                    <a:lumMod val="50000"/>
                  </a:schemeClr>
                </a:solidFill>
                <a:latin typeface="Calibri" pitchFamily="34" charset="0"/>
                <a:cs typeface="Calibri" pitchFamily="34" charset="0"/>
              </a:rPr>
              <a:t>hours, so they have the </a:t>
            </a:r>
            <a:r>
              <a:rPr lang="en-GB" sz="1200" i="1" dirty="0" smtClean="0">
                <a:solidFill>
                  <a:schemeClr val="tx2">
                    <a:lumMod val="50000"/>
                  </a:schemeClr>
                </a:solidFill>
                <a:latin typeface="Calibri" pitchFamily="34" charset="0"/>
                <a:cs typeface="Calibri" pitchFamily="34" charset="0"/>
              </a:rPr>
              <a:t>tendency </a:t>
            </a:r>
            <a:r>
              <a:rPr lang="en-GB" sz="1200" i="1" dirty="0">
                <a:solidFill>
                  <a:schemeClr val="tx2">
                    <a:lumMod val="50000"/>
                  </a:schemeClr>
                </a:solidFill>
                <a:latin typeface="Calibri" pitchFamily="34" charset="0"/>
                <a:cs typeface="Calibri" pitchFamily="34" charset="0"/>
              </a:rPr>
              <a:t>to take their hands off then watch for the bleed then insert tissue into the nose</a:t>
            </a:r>
            <a:r>
              <a:rPr lang="en-GB" sz="1200" i="1" dirty="0" smtClean="0">
                <a:solidFill>
                  <a:schemeClr val="tx2">
                    <a:lumMod val="50000"/>
                  </a:schemeClr>
                </a:solidFill>
                <a:latin typeface="Calibri" pitchFamily="34" charset="0"/>
                <a:cs typeface="Calibri" pitchFamily="34" charset="0"/>
              </a:rPr>
              <a:t>. Whereas </a:t>
            </a:r>
            <a:r>
              <a:rPr lang="en-GB" sz="1200" i="1" dirty="0">
                <a:solidFill>
                  <a:schemeClr val="tx2">
                    <a:lumMod val="50000"/>
                  </a:schemeClr>
                </a:solidFill>
                <a:latin typeface="Calibri" pitchFamily="34" charset="0"/>
                <a:cs typeface="Calibri" pitchFamily="34" charset="0"/>
              </a:rPr>
              <a:t>if this clip is applied, at least we can be reassured that there is constant pressure on the nose for a good ten minutes</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25" name="Rounded Rectangular Callout 24"/>
          <p:cNvSpPr/>
          <p:nvPr/>
        </p:nvSpPr>
        <p:spPr>
          <a:xfrm>
            <a:off x="5790128" y="2629497"/>
            <a:ext cx="3292812" cy="2055954"/>
          </a:xfrm>
          <a:prstGeom prst="wedgeRoundRectCallout">
            <a:avLst>
              <a:gd name="adj1" fmla="val 41022"/>
              <a:gd name="adj2" fmla="val -5714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 </a:t>
            </a:r>
            <a:r>
              <a:rPr lang="en-GB" sz="1200" i="1" dirty="0">
                <a:solidFill>
                  <a:schemeClr val="tx2">
                    <a:lumMod val="50000"/>
                  </a:schemeClr>
                </a:solidFill>
                <a:latin typeface="Calibri" pitchFamily="34" charset="0"/>
                <a:cs typeface="Calibri" pitchFamily="34" charset="0"/>
              </a:rPr>
              <a:t>thought it was a very good device. Its nice and simple and lightweight, and for those people who find the pinching of their nose difficult, either they have </a:t>
            </a:r>
            <a:r>
              <a:rPr lang="en-GB" sz="1200" i="1" dirty="0" smtClean="0">
                <a:solidFill>
                  <a:schemeClr val="tx2">
                    <a:lumMod val="50000"/>
                  </a:schemeClr>
                </a:solidFill>
                <a:latin typeface="Calibri" pitchFamily="34" charset="0"/>
                <a:cs typeface="Calibri" pitchFamily="34" charset="0"/>
              </a:rPr>
              <a:t>arthritic </a:t>
            </a:r>
            <a:r>
              <a:rPr lang="en-GB" sz="1200" i="1" dirty="0">
                <a:solidFill>
                  <a:schemeClr val="tx2">
                    <a:lumMod val="50000"/>
                  </a:schemeClr>
                </a:solidFill>
                <a:latin typeface="Calibri" pitchFamily="34" charset="0"/>
                <a:cs typeface="Calibri" pitchFamily="34" charset="0"/>
              </a:rPr>
              <a:t>hands or they find complying with it </a:t>
            </a:r>
            <a:r>
              <a:rPr lang="en-GB" sz="1200" i="1" dirty="0" smtClean="0">
                <a:solidFill>
                  <a:schemeClr val="tx2">
                    <a:lumMod val="50000"/>
                  </a:schemeClr>
                </a:solidFill>
                <a:latin typeface="Calibri" pitchFamily="34" charset="0"/>
                <a:cs typeface="Calibri" pitchFamily="34" charset="0"/>
              </a:rPr>
              <a:t>difficult, </a:t>
            </a:r>
            <a:r>
              <a:rPr lang="en-GB" sz="1200" i="1" dirty="0">
                <a:solidFill>
                  <a:schemeClr val="tx2">
                    <a:lumMod val="50000"/>
                  </a:schemeClr>
                </a:solidFill>
                <a:latin typeface="Calibri" pitchFamily="34" charset="0"/>
                <a:cs typeface="Calibri" pitchFamily="34" charset="0"/>
              </a:rPr>
              <a:t>then this is a nice easy way...you slip it on, tell them not to touch it, then you can walk away from them for ten minutes and know that its going to be pinching reasonably well</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 (User), Scotland</a:t>
            </a:r>
            <a:endParaRPr lang="en-GB" sz="1200" dirty="0">
              <a:solidFill>
                <a:schemeClr val="tx2">
                  <a:lumMod val="50000"/>
                </a:schemeClr>
              </a:solidFill>
              <a:latin typeface="Calibri" pitchFamily="34" charset="0"/>
              <a:cs typeface="Calibri" pitchFamily="34" charset="0"/>
            </a:endParaRPr>
          </a:p>
        </p:txBody>
      </p:sp>
      <p:pic>
        <p:nvPicPr>
          <p:cNvPr id="15" name="Picture 3" descr="C:\Users\lucy\Desktop\0000029_nose_bleed_epistaxis_rhinopinch_nasal_clip_x5_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3" y="1264526"/>
            <a:ext cx="1968813" cy="1305979"/>
          </a:xfrm>
          <a:prstGeom prst="roundRect">
            <a:avLst>
              <a:gd name="adj" fmla="val 8594"/>
            </a:avLst>
          </a:prstGeom>
          <a:solidFill>
            <a:srgbClr val="FFFFFF">
              <a:shade val="85000"/>
            </a:srgbClr>
          </a:solidFill>
          <a:ln>
            <a:solidFill>
              <a:srgbClr val="00B050"/>
            </a:solidFill>
          </a:ln>
          <a:effectLst/>
          <a:extLst/>
        </p:spPr>
      </p:pic>
      <p:sp>
        <p:nvSpPr>
          <p:cNvPr id="16" name="TextBox 15"/>
          <p:cNvSpPr txBox="1"/>
          <p:nvPr/>
        </p:nvSpPr>
        <p:spPr>
          <a:xfrm>
            <a:off x="2242190" y="1233174"/>
            <a:ext cx="6731266" cy="1200329"/>
          </a:xfrm>
          <a:prstGeom prst="rect">
            <a:avLst/>
          </a:prstGeom>
          <a:noFill/>
        </p:spPr>
        <p:txBody>
          <a:bodyPr wrap="square" rtlCol="0">
            <a:spAutoFit/>
          </a:bodyPr>
          <a:lstStyle/>
          <a:p>
            <a:r>
              <a:rPr lang="en-GB" dirty="0" smtClean="0">
                <a:latin typeface="Calibri" pitchFamily="34" charset="0"/>
                <a:cs typeface="Calibri" pitchFamily="34" charset="0"/>
              </a:rPr>
              <a:t>Rhinopinch takes responsibility away from the patient hence giving HCP peace of mind that the technique is done adequately; there is also scope to free up HCP time in the instances where they are required to do the pinching on behalf of the patient</a:t>
            </a:r>
          </a:p>
        </p:txBody>
      </p:sp>
    </p:spTree>
    <p:extLst>
      <p:ext uri="{BB962C8B-B14F-4D97-AF65-F5344CB8AC3E}">
        <p14:creationId xmlns:p14="http://schemas.microsoft.com/office/powerpoint/2010/main" val="2373037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Contents</a:t>
            </a:r>
            <a:endParaRPr lang="en-GB" sz="2800" b="1"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2</a:t>
            </a:fld>
            <a:endParaRPr lang="en-US" dirty="0"/>
          </a:p>
        </p:txBody>
      </p:sp>
      <p:sp>
        <p:nvSpPr>
          <p:cNvPr id="4" name="Rectangle 1"/>
          <p:cNvSpPr>
            <a:spLocks noChangeArrowheads="1"/>
          </p:cNvSpPr>
          <p:nvPr/>
        </p:nvSpPr>
        <p:spPr bwMode="auto">
          <a:xfrm>
            <a:off x="787790" y="1817312"/>
            <a:ext cx="6865035"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1588" lvl="1" eaLnBrk="0" hangingPunct="0">
              <a:lnSpc>
                <a:spcPct val="150000"/>
              </a:lnSpc>
              <a:spcBef>
                <a:spcPts val="300"/>
              </a:spcBef>
              <a:spcAft>
                <a:spcPts val="300"/>
              </a:spcAft>
              <a:buClr>
                <a:schemeClr val="accent2"/>
              </a:buClr>
              <a:buSzPct val="110000"/>
            </a:pPr>
            <a:r>
              <a:rPr lang="en-GB" sz="2000" b="1" dirty="0" smtClean="0">
                <a:solidFill>
                  <a:schemeClr val="tx2"/>
                </a:solidFill>
                <a:latin typeface="Calibri" pitchFamily="34" charset="0"/>
                <a:cs typeface="Calibri" pitchFamily="34" charset="0"/>
              </a:rPr>
              <a:t>Executive summary					3</a:t>
            </a:r>
          </a:p>
          <a:p>
            <a:pPr marL="1588" lvl="1" eaLnBrk="0" hangingPunct="0">
              <a:lnSpc>
                <a:spcPct val="150000"/>
              </a:lnSpc>
              <a:spcBef>
                <a:spcPts val="300"/>
              </a:spcBef>
              <a:spcAft>
                <a:spcPts val="300"/>
              </a:spcAft>
              <a:buClr>
                <a:schemeClr val="accent2"/>
              </a:buClr>
              <a:buSzPct val="110000"/>
            </a:pPr>
            <a:r>
              <a:rPr lang="en-GB" sz="2000" b="1" dirty="0" smtClean="0">
                <a:solidFill>
                  <a:schemeClr val="tx2"/>
                </a:solidFill>
                <a:latin typeface="Calibri" pitchFamily="34" charset="0"/>
                <a:cs typeface="Calibri" pitchFamily="34" charset="0"/>
              </a:rPr>
              <a:t>Background and methodology				6</a:t>
            </a:r>
          </a:p>
          <a:p>
            <a:pPr indent="-92075" eaLnBrk="0" hangingPunct="0">
              <a:lnSpc>
                <a:spcPct val="150000"/>
              </a:lnSpc>
              <a:spcBef>
                <a:spcPts val="300"/>
              </a:spcBef>
              <a:spcAft>
                <a:spcPts val="300"/>
              </a:spcAft>
              <a:buClr>
                <a:schemeClr val="accent2"/>
              </a:buClr>
              <a:buSzPct val="110000"/>
            </a:pPr>
            <a:r>
              <a:rPr lang="en-GB" sz="2000" b="1" dirty="0" smtClean="0">
                <a:solidFill>
                  <a:schemeClr val="tx2"/>
                </a:solidFill>
                <a:latin typeface="Calibri" pitchFamily="34" charset="0"/>
                <a:cs typeface="Calibri" pitchFamily="34" charset="0"/>
              </a:rPr>
              <a:t>Existing practice						9</a:t>
            </a:r>
          </a:p>
          <a:p>
            <a:pPr indent="-92075" eaLnBrk="0" hangingPunct="0">
              <a:lnSpc>
                <a:spcPct val="150000"/>
              </a:lnSpc>
              <a:spcBef>
                <a:spcPts val="300"/>
              </a:spcBef>
              <a:spcAft>
                <a:spcPts val="300"/>
              </a:spcAft>
              <a:buClr>
                <a:schemeClr val="accent2"/>
              </a:buClr>
              <a:buSzPct val="110000"/>
            </a:pPr>
            <a:r>
              <a:rPr lang="en-GB" sz="2000" b="1" dirty="0" smtClean="0">
                <a:solidFill>
                  <a:schemeClr val="tx2"/>
                </a:solidFill>
                <a:latin typeface="Calibri" pitchFamily="34" charset="0"/>
                <a:cs typeface="Calibri" pitchFamily="34" charset="0"/>
              </a:rPr>
              <a:t>Reactions to Rhinopinch					18</a:t>
            </a:r>
          </a:p>
          <a:p>
            <a:pPr indent="-92075" eaLnBrk="0" hangingPunct="0">
              <a:lnSpc>
                <a:spcPct val="150000"/>
              </a:lnSpc>
              <a:spcBef>
                <a:spcPts val="300"/>
              </a:spcBef>
              <a:spcAft>
                <a:spcPts val="300"/>
              </a:spcAft>
              <a:buClr>
                <a:schemeClr val="accent2"/>
              </a:buClr>
              <a:buSzPct val="110000"/>
            </a:pPr>
            <a:r>
              <a:rPr lang="en-GB" sz="2000" b="1" dirty="0" smtClean="0">
                <a:solidFill>
                  <a:schemeClr val="tx2"/>
                </a:solidFill>
                <a:latin typeface="Calibri" pitchFamily="34" charset="0"/>
                <a:cs typeface="Calibri" pitchFamily="34" charset="0"/>
              </a:rPr>
              <a:t>Decision making						25</a:t>
            </a:r>
          </a:p>
          <a:p>
            <a:pPr marL="1588" lvl="1" eaLnBrk="0" hangingPunct="0">
              <a:lnSpc>
                <a:spcPct val="150000"/>
              </a:lnSpc>
              <a:spcBef>
                <a:spcPts val="300"/>
              </a:spcBef>
              <a:spcAft>
                <a:spcPts val="300"/>
              </a:spcAft>
              <a:buClr>
                <a:schemeClr val="accent2"/>
              </a:buClr>
              <a:buSzPct val="110000"/>
            </a:pPr>
            <a:r>
              <a:rPr lang="en-GB" sz="2000" b="1" dirty="0" smtClean="0">
                <a:solidFill>
                  <a:schemeClr val="tx2"/>
                </a:solidFill>
                <a:latin typeface="Calibri" pitchFamily="34" charset="0"/>
                <a:cs typeface="Calibri" pitchFamily="34" charset="0"/>
              </a:rPr>
              <a:t>Conclusions						31</a:t>
            </a:r>
          </a:p>
          <a:p>
            <a:pPr marL="1588" lvl="1" eaLnBrk="0" hangingPunct="0">
              <a:lnSpc>
                <a:spcPct val="150000"/>
              </a:lnSpc>
              <a:spcBef>
                <a:spcPts val="300"/>
              </a:spcBef>
              <a:spcAft>
                <a:spcPts val="300"/>
              </a:spcAft>
              <a:buClr>
                <a:schemeClr val="accent2"/>
              </a:buClr>
              <a:buSzPct val="110000"/>
            </a:pPr>
            <a:r>
              <a:rPr lang="en-GB" sz="2000" b="1" dirty="0" smtClean="0">
                <a:solidFill>
                  <a:schemeClr val="tx2"/>
                </a:solidFill>
                <a:latin typeface="Calibri" pitchFamily="34" charset="0"/>
                <a:cs typeface="Calibri" pitchFamily="34" charset="0"/>
              </a:rPr>
              <a:t>Recommendations					</a:t>
            </a:r>
            <a:r>
              <a:rPr lang="en-GB" sz="2000" b="1" dirty="0" smtClean="0">
                <a:solidFill>
                  <a:schemeClr val="tx2"/>
                </a:solidFill>
                <a:latin typeface="Calibri" pitchFamily="34" charset="0"/>
                <a:cs typeface="Calibri" pitchFamily="34" charset="0"/>
              </a:rPr>
              <a:t>37</a:t>
            </a:r>
            <a:endParaRPr lang="en-GB" sz="2000" b="1"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127233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20</a:t>
            </a:fld>
            <a:endParaRPr lang="en-US" dirty="0"/>
          </a:p>
        </p:txBody>
      </p:sp>
      <p:sp>
        <p:nvSpPr>
          <p:cNvPr id="6" name="Title 5"/>
          <p:cNvSpPr>
            <a:spLocks noGrp="1"/>
          </p:cNvSpPr>
          <p:nvPr>
            <p:ph type="title"/>
          </p:nvPr>
        </p:nvSpPr>
        <p:spPr>
          <a:xfrm>
            <a:off x="157160" y="112712"/>
            <a:ext cx="7272340" cy="901700"/>
          </a:xfrm>
        </p:spPr>
        <p:txBody>
          <a:bodyPr/>
          <a:lstStyle/>
          <a:p>
            <a:r>
              <a:rPr lang="en-GB" sz="2000" dirty="0" smtClean="0"/>
              <a:t>Despite a mostly positive reaction there were some concerns around the device coming off and the ratchet mechanism. There was also a small concern that the triangular pads may miss the bleed point</a:t>
            </a:r>
            <a:endParaRPr lang="en-GB" sz="2000" dirty="0"/>
          </a:p>
        </p:txBody>
      </p:sp>
      <p:sp>
        <p:nvSpPr>
          <p:cNvPr id="9" name="Rounded Rectangle 8"/>
          <p:cNvSpPr/>
          <p:nvPr/>
        </p:nvSpPr>
        <p:spPr>
          <a:xfrm>
            <a:off x="125358" y="2689068"/>
            <a:ext cx="5314956" cy="3826038"/>
          </a:xfrm>
          <a:prstGeom prst="roundRect">
            <a:avLst>
              <a:gd name="adj" fmla="val 3870"/>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Clr>
                <a:srgbClr val="C00000"/>
              </a:buClr>
              <a:buFont typeface="Wingdings" pitchFamily="2" charset="2"/>
              <a:buChar char="û"/>
            </a:pPr>
            <a:r>
              <a:rPr lang="en-GB" sz="1600" b="1" dirty="0" smtClean="0">
                <a:solidFill>
                  <a:srgbClr val="C00000"/>
                </a:solidFill>
                <a:latin typeface="Calibri" pitchFamily="34" charset="0"/>
                <a:cs typeface="Calibri" pitchFamily="34" charset="0"/>
              </a:rPr>
              <a:t>Risk of patient removing </a:t>
            </a:r>
            <a:r>
              <a:rPr lang="en-GB" sz="1600" b="1" dirty="0">
                <a:solidFill>
                  <a:srgbClr val="C00000"/>
                </a:solidFill>
                <a:latin typeface="Calibri" pitchFamily="34" charset="0"/>
                <a:cs typeface="Calibri" pitchFamily="34" charset="0"/>
              </a:rPr>
              <a:t>it </a:t>
            </a:r>
            <a:r>
              <a:rPr lang="en-GB" sz="1600" b="1" dirty="0" smtClean="0">
                <a:solidFill>
                  <a:srgbClr val="C00000"/>
                </a:solidFill>
                <a:latin typeface="Calibri" pitchFamily="34" charset="0"/>
                <a:cs typeface="Calibri" pitchFamily="34" charset="0"/>
              </a:rPr>
              <a:t>or getting </a:t>
            </a:r>
            <a:r>
              <a:rPr lang="en-GB" sz="1600" b="1" dirty="0">
                <a:solidFill>
                  <a:srgbClr val="C00000"/>
                </a:solidFill>
                <a:latin typeface="Calibri" pitchFamily="34" charset="0"/>
                <a:cs typeface="Calibri" pitchFamily="34" charset="0"/>
              </a:rPr>
              <a:t>knocked off </a:t>
            </a:r>
            <a:r>
              <a:rPr lang="en-GB" sz="1200" b="1" i="1" dirty="0">
                <a:solidFill>
                  <a:schemeClr val="tx1"/>
                </a:solidFill>
                <a:latin typeface="Calibri" pitchFamily="34" charset="0"/>
                <a:cs typeface="Calibri" pitchFamily="34" charset="0"/>
              </a:rPr>
              <a:t>(BUT </a:t>
            </a:r>
            <a:r>
              <a:rPr lang="en-GB" sz="1200" b="1" i="1" dirty="0" smtClean="0">
                <a:solidFill>
                  <a:schemeClr val="tx1"/>
                </a:solidFill>
                <a:latin typeface="Calibri" pitchFamily="34" charset="0"/>
                <a:cs typeface="Calibri" pitchFamily="34" charset="0"/>
              </a:rPr>
              <a:t>CONSIDERED LESS RISKY THAN PATIENT INCORRECTLY PERFORMING MANUAL PINCH)</a:t>
            </a:r>
            <a:endParaRPr lang="en-GB" sz="1200" b="1" i="1"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600" b="1" dirty="0">
                <a:solidFill>
                  <a:srgbClr val="C00000"/>
                </a:solidFill>
                <a:latin typeface="Calibri" pitchFamily="34" charset="0"/>
                <a:cs typeface="Calibri" pitchFamily="34" charset="0"/>
              </a:rPr>
              <a:t>Ratchet mechanism </a:t>
            </a:r>
            <a:r>
              <a:rPr lang="en-GB" sz="1600" dirty="0">
                <a:solidFill>
                  <a:schemeClr val="tx1"/>
                </a:solidFill>
                <a:latin typeface="Calibri" pitchFamily="34" charset="0"/>
                <a:cs typeface="Calibri" pitchFamily="34" charset="0"/>
              </a:rPr>
              <a:t>does not look very robust; </a:t>
            </a:r>
            <a:r>
              <a:rPr lang="en-GB" sz="1600" dirty="0" smtClean="0">
                <a:solidFill>
                  <a:schemeClr val="tx1"/>
                </a:solidFill>
                <a:latin typeface="Calibri" pitchFamily="34" charset="0"/>
                <a:cs typeface="Calibri" pitchFamily="34" charset="0"/>
              </a:rPr>
              <a:t>fear of breaking</a:t>
            </a:r>
            <a:endParaRPr lang="en-GB" sz="1600"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600" b="1" dirty="0" smtClean="0">
                <a:solidFill>
                  <a:srgbClr val="C00000"/>
                </a:solidFill>
                <a:latin typeface="Calibri" pitchFamily="34" charset="0"/>
                <a:cs typeface="Calibri" pitchFamily="34" charset="0"/>
              </a:rPr>
              <a:t>Risk of small triangular pads </a:t>
            </a:r>
            <a:r>
              <a:rPr lang="en-GB" sz="1600" dirty="0" smtClean="0">
                <a:solidFill>
                  <a:schemeClr val="tx1"/>
                </a:solidFill>
                <a:latin typeface="Calibri" pitchFamily="34" charset="0"/>
                <a:cs typeface="Calibri" pitchFamily="34" charset="0"/>
              </a:rPr>
              <a:t>missing </a:t>
            </a:r>
            <a:r>
              <a:rPr lang="en-GB" sz="1600" dirty="0">
                <a:solidFill>
                  <a:schemeClr val="tx1"/>
                </a:solidFill>
                <a:latin typeface="Calibri" pitchFamily="34" charset="0"/>
                <a:cs typeface="Calibri" pitchFamily="34" charset="0"/>
              </a:rPr>
              <a:t>the bleed </a:t>
            </a:r>
            <a:r>
              <a:rPr lang="en-GB" sz="1600" dirty="0" smtClean="0">
                <a:solidFill>
                  <a:schemeClr val="tx1"/>
                </a:solidFill>
                <a:latin typeface="Calibri" pitchFamily="34" charset="0"/>
                <a:cs typeface="Calibri" pitchFamily="34" charset="0"/>
              </a:rPr>
              <a:t>point (manual pinch thought to cover a wider area)</a:t>
            </a:r>
            <a:endParaRPr lang="en-GB" sz="1600"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600" b="1" dirty="0" smtClean="0">
                <a:solidFill>
                  <a:srgbClr val="C00000"/>
                </a:solidFill>
                <a:latin typeface="Calibri" pitchFamily="34" charset="0"/>
                <a:cs typeface="Calibri" pitchFamily="34" charset="0"/>
              </a:rPr>
              <a:t>Must not negate need for patient education</a:t>
            </a:r>
            <a:r>
              <a:rPr lang="en-GB" sz="1600" dirty="0" smtClean="0">
                <a:solidFill>
                  <a:schemeClr val="tx1"/>
                </a:solidFill>
                <a:latin typeface="Calibri" pitchFamily="34" charset="0"/>
                <a:cs typeface="Calibri" pitchFamily="34" charset="0"/>
              </a:rPr>
              <a:t>; patients likely to have recurrent bleeds so will need to know how to do a manual </a:t>
            </a:r>
            <a:r>
              <a:rPr lang="en-GB" sz="1600" dirty="0">
                <a:solidFill>
                  <a:schemeClr val="tx1"/>
                </a:solidFill>
                <a:latin typeface="Calibri" pitchFamily="34" charset="0"/>
                <a:cs typeface="Calibri" pitchFamily="34" charset="0"/>
              </a:rPr>
              <a:t>pinch </a:t>
            </a:r>
            <a:endParaRPr lang="en-GB" sz="1600" dirty="0" smtClean="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600" b="1" dirty="0" smtClean="0">
                <a:solidFill>
                  <a:srgbClr val="C00000"/>
                </a:solidFill>
                <a:latin typeface="Calibri" pitchFamily="34" charset="0"/>
                <a:cs typeface="Calibri" pitchFamily="34" charset="0"/>
              </a:rPr>
              <a:t>Ratchet </a:t>
            </a:r>
            <a:r>
              <a:rPr lang="en-GB" sz="1600" b="1" dirty="0">
                <a:solidFill>
                  <a:srgbClr val="C00000"/>
                </a:solidFill>
                <a:latin typeface="Calibri" pitchFamily="34" charset="0"/>
                <a:cs typeface="Calibri" pitchFamily="34" charset="0"/>
              </a:rPr>
              <a:t>mechanism </a:t>
            </a:r>
            <a:r>
              <a:rPr lang="en-GB" sz="1600" dirty="0">
                <a:solidFill>
                  <a:schemeClr val="tx1"/>
                </a:solidFill>
                <a:latin typeface="Calibri" pitchFamily="34" charset="0"/>
                <a:cs typeface="Calibri" pitchFamily="34" charset="0"/>
              </a:rPr>
              <a:t>not overly straight forward </a:t>
            </a:r>
            <a:r>
              <a:rPr lang="en-GB" sz="1600" dirty="0" smtClean="0">
                <a:solidFill>
                  <a:schemeClr val="tx1"/>
                </a:solidFill>
                <a:latin typeface="Calibri" pitchFamily="34" charset="0"/>
                <a:cs typeface="Calibri" pitchFamily="34" charset="0"/>
              </a:rPr>
              <a:t>(some query over whether it is applied </a:t>
            </a:r>
            <a:r>
              <a:rPr lang="en-GB" sz="1600" dirty="0">
                <a:solidFill>
                  <a:schemeClr val="tx1"/>
                </a:solidFill>
                <a:latin typeface="Calibri" pitchFamily="34" charset="0"/>
                <a:cs typeface="Calibri" pitchFamily="34" charset="0"/>
              </a:rPr>
              <a:t>closed or </a:t>
            </a:r>
            <a:r>
              <a:rPr lang="en-GB" sz="1600" dirty="0" smtClean="0">
                <a:solidFill>
                  <a:schemeClr val="tx1"/>
                </a:solidFill>
                <a:latin typeface="Calibri" pitchFamily="34" charset="0"/>
                <a:cs typeface="Calibri" pitchFamily="34" charset="0"/>
              </a:rPr>
              <a:t>open)</a:t>
            </a:r>
            <a:endParaRPr lang="en-GB" sz="1600" dirty="0">
              <a:solidFill>
                <a:schemeClr val="tx1"/>
              </a:solidFill>
              <a:latin typeface="Calibri" pitchFamily="34" charset="0"/>
              <a:cs typeface="Calibri" pitchFamily="34" charset="0"/>
            </a:endParaRPr>
          </a:p>
          <a:p>
            <a:pPr marL="176213" indent="-176213">
              <a:buClr>
                <a:srgbClr val="C00000"/>
              </a:buClr>
              <a:buFont typeface="Wingdings" pitchFamily="2" charset="2"/>
              <a:buChar char="û"/>
            </a:pPr>
            <a:r>
              <a:rPr lang="en-GB" sz="1600" dirty="0" smtClean="0">
                <a:solidFill>
                  <a:schemeClr val="tx1"/>
                </a:solidFill>
                <a:latin typeface="Calibri" pitchFamily="34" charset="0"/>
                <a:cs typeface="Calibri" pitchFamily="34" charset="0"/>
              </a:rPr>
              <a:t>Concern that it is </a:t>
            </a:r>
            <a:r>
              <a:rPr lang="en-GB" sz="1600" b="1" dirty="0" smtClean="0">
                <a:solidFill>
                  <a:srgbClr val="C00000"/>
                </a:solidFill>
                <a:latin typeface="Calibri" pitchFamily="34" charset="0"/>
                <a:cs typeface="Calibri" pitchFamily="34" charset="0"/>
              </a:rPr>
              <a:t>too </a:t>
            </a:r>
            <a:r>
              <a:rPr lang="en-GB" sz="1600" b="1" dirty="0">
                <a:solidFill>
                  <a:srgbClr val="C00000"/>
                </a:solidFill>
                <a:latin typeface="Calibri" pitchFamily="34" charset="0"/>
                <a:cs typeface="Calibri" pitchFamily="34" charset="0"/>
              </a:rPr>
              <a:t>big for very small children</a:t>
            </a:r>
          </a:p>
          <a:p>
            <a:pPr marL="176213" indent="-176213">
              <a:buClr>
                <a:srgbClr val="C00000"/>
              </a:buClr>
              <a:buFont typeface="Wingdings" pitchFamily="2" charset="2"/>
              <a:buChar char="û"/>
            </a:pPr>
            <a:r>
              <a:rPr lang="en-GB" sz="1600" b="1" dirty="0" smtClean="0">
                <a:solidFill>
                  <a:srgbClr val="C00000"/>
                </a:solidFill>
                <a:latin typeface="Calibri" pitchFamily="34" charset="0"/>
                <a:cs typeface="Calibri" pitchFamily="34" charset="0"/>
              </a:rPr>
              <a:t>Costs money </a:t>
            </a:r>
            <a:r>
              <a:rPr lang="en-GB" sz="1600" dirty="0" smtClean="0">
                <a:solidFill>
                  <a:schemeClr val="tx1"/>
                </a:solidFill>
                <a:latin typeface="Calibri" pitchFamily="34" charset="0"/>
                <a:cs typeface="Calibri" pitchFamily="34" charset="0"/>
              </a:rPr>
              <a:t>unlike the manual </a:t>
            </a:r>
            <a:r>
              <a:rPr lang="en-GB" sz="1600" dirty="0">
                <a:solidFill>
                  <a:schemeClr val="tx1"/>
                </a:solidFill>
                <a:latin typeface="Calibri" pitchFamily="34" charset="0"/>
                <a:cs typeface="Calibri" pitchFamily="34" charset="0"/>
              </a:rPr>
              <a:t>pinch</a:t>
            </a:r>
          </a:p>
          <a:p>
            <a:pPr marL="176213" indent="-176213">
              <a:buClr>
                <a:srgbClr val="C00000"/>
              </a:buClr>
              <a:buFont typeface="Wingdings" pitchFamily="2" charset="2"/>
              <a:buChar char="û"/>
            </a:pPr>
            <a:r>
              <a:rPr lang="en-GB" sz="1600" b="1" dirty="0" smtClean="0">
                <a:solidFill>
                  <a:srgbClr val="C00000"/>
                </a:solidFill>
                <a:latin typeface="Calibri" pitchFamily="34" charset="0"/>
                <a:cs typeface="Calibri" pitchFamily="34" charset="0"/>
              </a:rPr>
              <a:t>Cannot use easily </a:t>
            </a:r>
            <a:r>
              <a:rPr lang="en-GB" sz="1600" b="1" dirty="0">
                <a:solidFill>
                  <a:srgbClr val="C00000"/>
                </a:solidFill>
                <a:latin typeface="Calibri" pitchFamily="34" charset="0"/>
                <a:cs typeface="Calibri" pitchFamily="34" charset="0"/>
              </a:rPr>
              <a:t>with ice pack </a:t>
            </a:r>
            <a:r>
              <a:rPr lang="en-GB" sz="1200" b="1" i="1" dirty="0">
                <a:solidFill>
                  <a:schemeClr val="tx1"/>
                </a:solidFill>
                <a:latin typeface="Calibri" pitchFamily="34" charset="0"/>
                <a:cs typeface="Calibri" pitchFamily="34" charset="0"/>
              </a:rPr>
              <a:t>(1 </a:t>
            </a:r>
            <a:r>
              <a:rPr lang="en-GB" sz="1200" b="1" i="1" dirty="0" smtClean="0">
                <a:solidFill>
                  <a:schemeClr val="tx1"/>
                </a:solidFill>
                <a:latin typeface="Calibri" pitchFamily="34" charset="0"/>
                <a:cs typeface="Calibri" pitchFamily="34" charset="0"/>
              </a:rPr>
              <a:t>MENTION ONLY)</a:t>
            </a:r>
            <a:endParaRPr lang="en-GB" sz="1200" b="1" i="1" dirty="0">
              <a:solidFill>
                <a:schemeClr val="tx1"/>
              </a:solidFill>
              <a:latin typeface="Calibri" pitchFamily="34" charset="0"/>
              <a:cs typeface="Calibri" pitchFamily="34" charset="0"/>
            </a:endParaRPr>
          </a:p>
        </p:txBody>
      </p:sp>
      <p:sp>
        <p:nvSpPr>
          <p:cNvPr id="21" name="Rounded Rectangular Callout 20"/>
          <p:cNvSpPr/>
          <p:nvPr/>
        </p:nvSpPr>
        <p:spPr>
          <a:xfrm>
            <a:off x="5588285" y="2304434"/>
            <a:ext cx="3094891" cy="937243"/>
          </a:xfrm>
          <a:prstGeom prst="wedgeRoundRectCallout">
            <a:avLst>
              <a:gd name="adj1" fmla="val 54618"/>
              <a:gd name="adj2" fmla="val -4100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“The </a:t>
            </a:r>
            <a:r>
              <a:rPr lang="en-GB" sz="1200" i="1" dirty="0">
                <a:solidFill>
                  <a:schemeClr val="tx2">
                    <a:lumMod val="50000"/>
                  </a:schemeClr>
                </a:solidFill>
                <a:latin typeface="Calibri" pitchFamily="34" charset="0"/>
                <a:cs typeface="Calibri" pitchFamily="34" charset="0"/>
              </a:rPr>
              <a:t>only thing I'm not sure about is how well it maintains the pressure for that length of time....whether it would stay in place and maintain pressure</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22" name="Rounded Rectangular Callout 21"/>
          <p:cNvSpPr/>
          <p:nvPr/>
        </p:nvSpPr>
        <p:spPr>
          <a:xfrm>
            <a:off x="5591774" y="3447561"/>
            <a:ext cx="3094891" cy="1120824"/>
          </a:xfrm>
          <a:prstGeom prst="wedgeRoundRectCallout">
            <a:avLst>
              <a:gd name="adj1" fmla="val -55716"/>
              <a:gd name="adj2" fmla="val 43952"/>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“My </a:t>
            </a:r>
            <a:r>
              <a:rPr lang="en-GB" sz="1200" i="1" dirty="0">
                <a:solidFill>
                  <a:schemeClr val="tx2">
                    <a:lumMod val="50000"/>
                  </a:schemeClr>
                </a:solidFill>
                <a:latin typeface="Calibri" pitchFamily="34" charset="0"/>
                <a:cs typeface="Calibri" pitchFamily="34" charset="0"/>
              </a:rPr>
              <a:t>concern mainly is that it might get knocked off or knocked out of position…but its more likely they'd take their hand off </a:t>
            </a:r>
            <a:r>
              <a:rPr lang="en-GB" sz="1200" i="1" dirty="0" smtClean="0">
                <a:solidFill>
                  <a:schemeClr val="tx2">
                    <a:lumMod val="50000"/>
                  </a:schemeClr>
                </a:solidFill>
                <a:latin typeface="Calibri" pitchFamily="34" charset="0"/>
                <a:cs typeface="Calibri" pitchFamily="34" charset="0"/>
              </a:rPr>
              <a:t>[when manually pinching] </a:t>
            </a:r>
            <a:r>
              <a:rPr lang="en-GB" sz="1200" i="1" dirty="0">
                <a:solidFill>
                  <a:schemeClr val="tx2">
                    <a:lumMod val="50000"/>
                  </a:schemeClr>
                </a:solidFill>
                <a:latin typeface="Calibri" pitchFamily="34" charset="0"/>
                <a:cs typeface="Calibri" pitchFamily="34" charset="0"/>
              </a:rPr>
              <a:t>than this will get knocked</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pic>
        <p:nvPicPr>
          <p:cNvPr id="7" name="Picture 3" descr="C:\Users\lucy\Desktop\0000029_nose_bleed_epistaxis_rhinopinch_nasal_clip_x5_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6" y="1264526"/>
            <a:ext cx="1968813" cy="1305979"/>
          </a:xfrm>
          <a:prstGeom prst="roundRect">
            <a:avLst>
              <a:gd name="adj" fmla="val 8594"/>
            </a:avLst>
          </a:prstGeom>
          <a:solidFill>
            <a:srgbClr val="FFFFFF">
              <a:shade val="85000"/>
            </a:srgbClr>
          </a:solidFill>
          <a:ln>
            <a:solidFill>
              <a:srgbClr val="C00000"/>
            </a:solidFill>
          </a:ln>
          <a:effectLst/>
          <a:extLst/>
        </p:spPr>
      </p:pic>
      <p:sp>
        <p:nvSpPr>
          <p:cNvPr id="2" name="TextBox 1"/>
          <p:cNvSpPr txBox="1"/>
          <p:nvPr/>
        </p:nvSpPr>
        <p:spPr>
          <a:xfrm>
            <a:off x="2257423" y="1278362"/>
            <a:ext cx="6386516" cy="1200329"/>
          </a:xfrm>
          <a:prstGeom prst="rect">
            <a:avLst/>
          </a:prstGeom>
          <a:noFill/>
        </p:spPr>
        <p:txBody>
          <a:bodyPr wrap="square" rtlCol="0">
            <a:spAutoFit/>
          </a:bodyPr>
          <a:lstStyle/>
          <a:p>
            <a:r>
              <a:rPr lang="en-GB" dirty="0" smtClean="0">
                <a:latin typeface="Calibri" pitchFamily="34" charset="0"/>
                <a:cs typeface="Calibri" pitchFamily="34" charset="0"/>
              </a:rPr>
              <a:t>Most concerns centre around the device being removed or being knocked off, however HCPs note that this is less of a concern than a patient not being able to effectively pinch their own nose manually</a:t>
            </a:r>
            <a:endParaRPr lang="en-GB" dirty="0">
              <a:latin typeface="Calibri" pitchFamily="34" charset="0"/>
              <a:cs typeface="Calibri" pitchFamily="34" charset="0"/>
            </a:endParaRPr>
          </a:p>
        </p:txBody>
      </p:sp>
      <p:sp>
        <p:nvSpPr>
          <p:cNvPr id="17" name="Rounded Rectangular Callout 16"/>
          <p:cNvSpPr/>
          <p:nvPr/>
        </p:nvSpPr>
        <p:spPr>
          <a:xfrm>
            <a:off x="5331949" y="4909012"/>
            <a:ext cx="3522071" cy="1574075"/>
          </a:xfrm>
          <a:prstGeom prst="wedgeRoundRectCallout">
            <a:avLst>
              <a:gd name="adj1" fmla="val 43526"/>
              <a:gd name="adj2" fmla="val -5758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 </a:t>
            </a:r>
            <a:r>
              <a:rPr lang="en-GB" sz="1200" i="1" dirty="0">
                <a:solidFill>
                  <a:schemeClr val="tx2">
                    <a:lumMod val="50000"/>
                  </a:schemeClr>
                </a:solidFill>
                <a:latin typeface="Calibri" pitchFamily="34" charset="0"/>
                <a:cs typeface="Calibri" pitchFamily="34" charset="0"/>
              </a:rPr>
              <a:t>wonder whether because its slightly smaller than the thumb and the finger if you get it in just the wrong place and just miss the bleed point, then it wouldn’t be effective, whereas with your thumb and your finger you're covering a wider area....its a game of odds...if you cover as wide an area as possible you're more likely to stop the </a:t>
            </a:r>
            <a:r>
              <a:rPr lang="en-GB" sz="1200" i="1" dirty="0" smtClean="0">
                <a:solidFill>
                  <a:schemeClr val="tx2">
                    <a:lumMod val="50000"/>
                  </a:schemeClr>
                </a:solidFill>
                <a:latin typeface="Calibri" pitchFamily="34" charset="0"/>
                <a:cs typeface="Calibri" pitchFamily="34" charset="0"/>
              </a:rPr>
              <a:t>bleeding.” – </a:t>
            </a:r>
            <a:r>
              <a:rPr lang="en-GB" sz="1200" dirty="0" smtClean="0">
                <a:solidFill>
                  <a:schemeClr val="tx2">
                    <a:lumMod val="50000"/>
                  </a:schemeClr>
                </a:solidFill>
                <a:latin typeface="Calibri" pitchFamily="34" charset="0"/>
                <a:cs typeface="Calibri" pitchFamily="34" charset="0"/>
              </a:rPr>
              <a:t>Consultant (User), Scotland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81641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63380"/>
            <a:ext cx="3216736" cy="20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3655671" y="1289633"/>
            <a:ext cx="5230701" cy="2010037"/>
          </a:xfrm>
          <a:prstGeom prst="rect">
            <a:avLst/>
          </a:prstGeom>
          <a:solidFill>
            <a:schemeClr val="bg1"/>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21</a:t>
            </a:fld>
            <a:endParaRPr lang="en-US" dirty="0"/>
          </a:p>
        </p:txBody>
      </p:sp>
      <p:sp>
        <p:nvSpPr>
          <p:cNvPr id="6" name="Title 5"/>
          <p:cNvSpPr>
            <a:spLocks noGrp="1"/>
          </p:cNvSpPr>
          <p:nvPr>
            <p:ph type="title"/>
          </p:nvPr>
        </p:nvSpPr>
        <p:spPr>
          <a:xfrm>
            <a:off x="228600" y="141288"/>
            <a:ext cx="7031038" cy="901700"/>
          </a:xfrm>
        </p:spPr>
        <p:txBody>
          <a:bodyPr/>
          <a:lstStyle/>
          <a:p>
            <a:r>
              <a:rPr lang="en-GB" sz="2000" dirty="0" smtClean="0"/>
              <a:t>Rhinopinch is viewed as a direct alternative to a manual pinch; with the immediate benefit of saving HCP time if a patient cannot perform a manual pinch themselves</a:t>
            </a:r>
            <a:endParaRPr lang="en-GB" sz="2000" dirty="0"/>
          </a:p>
        </p:txBody>
      </p:sp>
      <p:sp>
        <p:nvSpPr>
          <p:cNvPr id="10" name="5-Point Star 9"/>
          <p:cNvSpPr/>
          <p:nvPr/>
        </p:nvSpPr>
        <p:spPr>
          <a:xfrm>
            <a:off x="164197" y="1625982"/>
            <a:ext cx="501446" cy="424709"/>
          </a:xfrm>
          <a:prstGeom prst="star5">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bwMode="auto">
          <a:xfrm>
            <a:off x="3706875" y="1282323"/>
            <a:ext cx="5087097" cy="109401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286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solidFill>
                  <a:schemeClr val="tx1"/>
                </a:solidFill>
              </a:rPr>
              <a:t>HCPs perceive Rhinopinch as a </a:t>
            </a:r>
            <a:r>
              <a:rPr lang="en-GB" sz="1600" b="1" dirty="0" smtClean="0">
                <a:solidFill>
                  <a:schemeClr val="tx1"/>
                </a:solidFill>
              </a:rPr>
              <a:t>direct alternative to manual pinching </a:t>
            </a:r>
            <a:r>
              <a:rPr lang="en-GB" sz="1600" dirty="0" smtClean="0">
                <a:solidFill>
                  <a:schemeClr val="tx1"/>
                </a:solidFill>
              </a:rPr>
              <a:t>and hence only applicable for patients who require pinching (not the minority proceed to packing immediately). The benefit in this patient cohort is considered to be:</a:t>
            </a:r>
          </a:p>
        </p:txBody>
      </p:sp>
      <p:sp>
        <p:nvSpPr>
          <p:cNvPr id="21" name="Rounded Rectangular Callout 20"/>
          <p:cNvSpPr/>
          <p:nvPr/>
        </p:nvSpPr>
        <p:spPr>
          <a:xfrm>
            <a:off x="536494" y="5655541"/>
            <a:ext cx="3901627" cy="1021479"/>
          </a:xfrm>
          <a:prstGeom prst="wedgeRoundRectCallout">
            <a:avLst>
              <a:gd name="adj1" fmla="val -53959"/>
              <a:gd name="adj2" fmla="val -3711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“As </a:t>
            </a:r>
            <a:r>
              <a:rPr lang="en-GB" sz="1200" i="1" dirty="0">
                <a:solidFill>
                  <a:schemeClr val="tx2">
                    <a:lumMod val="50000"/>
                  </a:schemeClr>
                </a:solidFill>
                <a:latin typeface="Calibri" pitchFamily="34" charset="0"/>
                <a:cs typeface="Calibri" pitchFamily="34" charset="0"/>
              </a:rPr>
              <a:t>soon as the patient arrives, we could apply one of </a:t>
            </a:r>
            <a:r>
              <a:rPr lang="en-GB" sz="1200" i="1" dirty="0" smtClean="0">
                <a:solidFill>
                  <a:schemeClr val="tx2">
                    <a:lumMod val="50000"/>
                  </a:schemeClr>
                </a:solidFill>
                <a:latin typeface="Calibri" pitchFamily="34" charset="0"/>
                <a:cs typeface="Calibri" pitchFamily="34" charset="0"/>
              </a:rPr>
              <a:t>these…what people </a:t>
            </a:r>
            <a:r>
              <a:rPr lang="en-GB" sz="1200" i="1" dirty="0">
                <a:solidFill>
                  <a:schemeClr val="tx2">
                    <a:lumMod val="50000"/>
                  </a:schemeClr>
                </a:solidFill>
                <a:latin typeface="Calibri" pitchFamily="34" charset="0"/>
                <a:cs typeface="Calibri" pitchFamily="34" charset="0"/>
              </a:rPr>
              <a:t>usually do is they do it for a couple of minutes then remove their hand </a:t>
            </a:r>
            <a:r>
              <a:rPr lang="en-GB" sz="1200" i="1" dirty="0" smtClean="0">
                <a:solidFill>
                  <a:schemeClr val="tx2">
                    <a:lumMod val="50000"/>
                  </a:schemeClr>
                </a:solidFill>
                <a:latin typeface="Calibri" pitchFamily="34" charset="0"/>
                <a:cs typeface="Calibri" pitchFamily="34" charset="0"/>
              </a:rPr>
              <a:t>because </a:t>
            </a:r>
            <a:r>
              <a:rPr lang="en-GB" sz="1200" i="1" dirty="0">
                <a:solidFill>
                  <a:schemeClr val="tx2">
                    <a:lumMod val="50000"/>
                  </a:schemeClr>
                </a:solidFill>
                <a:latin typeface="Calibri" pitchFamily="34" charset="0"/>
                <a:cs typeface="Calibri" pitchFamily="34" charset="0"/>
              </a:rPr>
              <a:t>their hand is </a:t>
            </a:r>
            <a:r>
              <a:rPr lang="en-GB" sz="1200" i="1" dirty="0" smtClean="0">
                <a:solidFill>
                  <a:schemeClr val="tx2">
                    <a:lumMod val="50000"/>
                  </a:schemeClr>
                </a:solidFill>
                <a:latin typeface="Calibri" pitchFamily="34" charset="0"/>
                <a:cs typeface="Calibri" pitchFamily="34" charset="0"/>
              </a:rPr>
              <a:t>uncomfortable...</a:t>
            </a:r>
            <a:r>
              <a:rPr lang="en-GB" sz="1200" i="1" dirty="0">
                <a:solidFill>
                  <a:schemeClr val="tx2">
                    <a:lumMod val="50000"/>
                  </a:schemeClr>
                </a:solidFill>
                <a:latin typeface="Calibri" pitchFamily="34" charset="0"/>
                <a:cs typeface="Calibri" pitchFamily="34" charset="0"/>
              </a:rPr>
              <a:t>we know this will be kept on continuously, and sustained</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2" name="Rectangle 1"/>
          <p:cNvSpPr/>
          <p:nvPr/>
        </p:nvSpPr>
        <p:spPr>
          <a:xfrm>
            <a:off x="149682" y="3913274"/>
            <a:ext cx="4298421" cy="1738938"/>
          </a:xfrm>
          <a:prstGeom prst="rect">
            <a:avLst/>
          </a:prstGeom>
        </p:spPr>
        <p:txBody>
          <a:bodyPr wrap="square">
            <a:spAutoFit/>
          </a:bodyPr>
          <a:lstStyle/>
          <a:p>
            <a:pPr lvl="0"/>
            <a:r>
              <a:rPr lang="en-GB" b="1" dirty="0" smtClean="0">
                <a:solidFill>
                  <a:schemeClr val="accent6"/>
                </a:solidFill>
                <a:latin typeface="Calibri" pitchFamily="34" charset="0"/>
                <a:cs typeface="Calibri" pitchFamily="34" charset="0"/>
              </a:rPr>
              <a:t>Any patient requiring a nasal pinch </a:t>
            </a:r>
          </a:p>
          <a:p>
            <a:pPr lvl="0"/>
            <a:r>
              <a:rPr lang="en-GB" sz="1100" b="1" i="1" dirty="0" smtClean="0">
                <a:solidFill>
                  <a:prstClr val="black"/>
                </a:solidFill>
                <a:latin typeface="Calibri" pitchFamily="34" charset="0"/>
                <a:cs typeface="Calibri" pitchFamily="34" charset="0"/>
              </a:rPr>
              <a:t>(5 English including 1 existing user / 2 Scottish)</a:t>
            </a:r>
          </a:p>
          <a:p>
            <a:pPr marL="265113" lvl="1" indent="-176213">
              <a:buFont typeface="Arial" pitchFamily="34" charset="0"/>
              <a:buChar char="•"/>
            </a:pPr>
            <a:r>
              <a:rPr lang="en-GB" sz="1300" dirty="0" smtClean="0">
                <a:solidFill>
                  <a:prstClr val="black"/>
                </a:solidFill>
                <a:latin typeface="Calibri" pitchFamily="34" charset="0"/>
                <a:cs typeface="Calibri" pitchFamily="34" charset="0"/>
              </a:rPr>
              <a:t>Would </a:t>
            </a:r>
            <a:r>
              <a:rPr lang="en-GB" sz="1300" dirty="0" smtClean="0">
                <a:solidFill>
                  <a:prstClr val="black"/>
                </a:solidFill>
                <a:latin typeface="Calibri" pitchFamily="34" charset="0"/>
                <a:cs typeface="Calibri" pitchFamily="34" charset="0"/>
              </a:rPr>
              <a:t>help elderly most, BUT many patients frequently struggle to perform pinch reliably without being shown how </a:t>
            </a:r>
          </a:p>
          <a:p>
            <a:pPr marL="265113" lvl="1" indent="-176213">
              <a:buFont typeface="Arial" pitchFamily="34" charset="0"/>
              <a:buChar char="•"/>
            </a:pPr>
            <a:r>
              <a:rPr lang="en-GB" sz="1300" dirty="0" smtClean="0">
                <a:solidFill>
                  <a:prstClr val="black"/>
                </a:solidFill>
                <a:latin typeface="Calibri" pitchFamily="34" charset="0"/>
                <a:cs typeface="Calibri" pitchFamily="34" charset="0"/>
              </a:rPr>
              <a:t>Will </a:t>
            </a:r>
            <a:r>
              <a:rPr lang="en-GB" sz="1300" dirty="0">
                <a:solidFill>
                  <a:prstClr val="black"/>
                </a:solidFill>
                <a:latin typeface="Calibri" pitchFamily="34" charset="0"/>
                <a:cs typeface="Calibri" pitchFamily="34" charset="0"/>
              </a:rPr>
              <a:t>give peace of mind to HCP and improve </a:t>
            </a:r>
            <a:r>
              <a:rPr lang="en-GB" sz="1300" dirty="0" smtClean="0">
                <a:solidFill>
                  <a:prstClr val="black"/>
                </a:solidFill>
                <a:latin typeface="Calibri" pitchFamily="34" charset="0"/>
                <a:cs typeface="Calibri" pitchFamily="34" charset="0"/>
              </a:rPr>
              <a:t>patient adherence</a:t>
            </a:r>
          </a:p>
          <a:p>
            <a:pPr marL="265113" lvl="1" indent="-176213">
              <a:buFont typeface="Arial" pitchFamily="34" charset="0"/>
              <a:buChar char="•"/>
            </a:pPr>
            <a:r>
              <a:rPr lang="en-GB" sz="1300" dirty="0" smtClean="0">
                <a:solidFill>
                  <a:prstClr val="black"/>
                </a:solidFill>
                <a:latin typeface="Calibri" pitchFamily="34" charset="0"/>
                <a:cs typeface="Calibri" pitchFamily="34" charset="0"/>
              </a:rPr>
              <a:t>Could provide  further benefit of preventing intervention</a:t>
            </a:r>
            <a:endParaRPr lang="en-GB" sz="1300" dirty="0">
              <a:solidFill>
                <a:prstClr val="black"/>
              </a:solidFill>
              <a:latin typeface="Calibri" pitchFamily="34" charset="0"/>
              <a:cs typeface="Calibri" pitchFamily="34" charset="0"/>
            </a:endParaRPr>
          </a:p>
        </p:txBody>
      </p:sp>
      <p:sp>
        <p:nvSpPr>
          <p:cNvPr id="3" name="Rectangle 2"/>
          <p:cNvSpPr/>
          <p:nvPr/>
        </p:nvSpPr>
        <p:spPr>
          <a:xfrm>
            <a:off x="4726785" y="3906639"/>
            <a:ext cx="4309809" cy="1538883"/>
          </a:xfrm>
          <a:prstGeom prst="rect">
            <a:avLst/>
          </a:prstGeom>
        </p:spPr>
        <p:txBody>
          <a:bodyPr wrap="square">
            <a:spAutoFit/>
          </a:bodyPr>
          <a:lstStyle/>
          <a:p>
            <a:pPr lvl="0"/>
            <a:r>
              <a:rPr lang="en-GB" b="1" dirty="0">
                <a:solidFill>
                  <a:schemeClr val="accent6"/>
                </a:solidFill>
                <a:latin typeface="Calibri" pitchFamily="34" charset="0"/>
                <a:cs typeface="Calibri" pitchFamily="34" charset="0"/>
              </a:rPr>
              <a:t>Only </a:t>
            </a:r>
            <a:r>
              <a:rPr lang="en-GB" b="1" dirty="0" smtClean="0">
                <a:solidFill>
                  <a:schemeClr val="accent6"/>
                </a:solidFill>
                <a:latin typeface="Calibri" pitchFamily="34" charset="0"/>
                <a:cs typeface="Calibri" pitchFamily="34" charset="0"/>
              </a:rPr>
              <a:t>patients </a:t>
            </a:r>
            <a:r>
              <a:rPr lang="en-GB" b="1" dirty="0">
                <a:solidFill>
                  <a:schemeClr val="accent6"/>
                </a:solidFill>
                <a:latin typeface="Calibri" pitchFamily="34" charset="0"/>
                <a:cs typeface="Calibri" pitchFamily="34" charset="0"/>
              </a:rPr>
              <a:t>who cannot pinch their own </a:t>
            </a:r>
            <a:endParaRPr lang="en-GB" b="1" dirty="0" smtClean="0">
              <a:solidFill>
                <a:schemeClr val="accent6"/>
              </a:solidFill>
              <a:latin typeface="Calibri" pitchFamily="34" charset="0"/>
              <a:cs typeface="Calibri" pitchFamily="34" charset="0"/>
            </a:endParaRPr>
          </a:p>
          <a:p>
            <a:pPr lvl="0"/>
            <a:r>
              <a:rPr lang="en-GB" sz="1100" b="1" i="1" dirty="0" smtClean="0">
                <a:latin typeface="Calibri" pitchFamily="34" charset="0"/>
                <a:cs typeface="Calibri" pitchFamily="34" charset="0"/>
              </a:rPr>
              <a:t>(2 Scottish including 1 existing user)</a:t>
            </a:r>
          </a:p>
          <a:p>
            <a:pPr marL="265113" lvl="1" indent="-176213">
              <a:buFont typeface="Arial" pitchFamily="34" charset="0"/>
              <a:buChar char="•"/>
            </a:pPr>
            <a:r>
              <a:rPr lang="en-GB" sz="1300" dirty="0" smtClean="0">
                <a:solidFill>
                  <a:prstClr val="black"/>
                </a:solidFill>
                <a:latin typeface="Calibri" pitchFamily="34" charset="0"/>
                <a:cs typeface="Calibri" pitchFamily="34" charset="0"/>
              </a:rPr>
              <a:t>Will  </a:t>
            </a:r>
            <a:r>
              <a:rPr lang="en-GB" sz="1300" dirty="0" smtClean="0">
                <a:solidFill>
                  <a:prstClr val="black"/>
                </a:solidFill>
                <a:latin typeface="Calibri" pitchFamily="34" charset="0"/>
                <a:cs typeface="Calibri" pitchFamily="34" charset="0"/>
              </a:rPr>
              <a:t>free </a:t>
            </a:r>
            <a:r>
              <a:rPr lang="en-GB" sz="1300" dirty="0">
                <a:solidFill>
                  <a:prstClr val="black"/>
                </a:solidFill>
                <a:latin typeface="Calibri" pitchFamily="34" charset="0"/>
                <a:cs typeface="Calibri" pitchFamily="34" charset="0"/>
              </a:rPr>
              <a:t>up HCP time in dealing with </a:t>
            </a:r>
            <a:r>
              <a:rPr lang="en-GB" sz="1300" dirty="0" smtClean="0">
                <a:solidFill>
                  <a:prstClr val="black"/>
                </a:solidFill>
                <a:latin typeface="Calibri" pitchFamily="34" charset="0"/>
                <a:cs typeface="Calibri" pitchFamily="34" charset="0"/>
              </a:rPr>
              <a:t>patients who cannot do it themselves (elderly, dementia, disabled)</a:t>
            </a:r>
          </a:p>
          <a:p>
            <a:pPr marL="265113" lvl="1" indent="-176213">
              <a:buFont typeface="Arial" pitchFamily="34" charset="0"/>
              <a:buChar char="•"/>
            </a:pPr>
            <a:r>
              <a:rPr lang="en-GB" sz="1300" dirty="0" smtClean="0">
                <a:solidFill>
                  <a:prstClr val="black"/>
                </a:solidFill>
                <a:latin typeface="Calibri" pitchFamily="34" charset="0"/>
                <a:cs typeface="Calibri" pitchFamily="34" charset="0"/>
              </a:rPr>
              <a:t>Manual pinch is free and most patients are capable</a:t>
            </a:r>
          </a:p>
          <a:p>
            <a:pPr marL="265113" lvl="1" indent="-176213">
              <a:buFont typeface="Arial" pitchFamily="34" charset="0"/>
              <a:buChar char="•"/>
            </a:pPr>
            <a:r>
              <a:rPr lang="en-GB" sz="1300" dirty="0" smtClean="0">
                <a:solidFill>
                  <a:prstClr val="black"/>
                </a:solidFill>
                <a:latin typeface="Calibri" pitchFamily="34" charset="0"/>
                <a:cs typeface="Calibri" pitchFamily="34" charset="0"/>
              </a:rPr>
              <a:t>Will need to educate all patients how to do a manual pinch anyway as most will suffer from recurrent epistaxis</a:t>
            </a:r>
            <a:endParaRPr lang="en-GB" sz="1300" dirty="0">
              <a:solidFill>
                <a:prstClr val="black"/>
              </a:solidFill>
              <a:latin typeface="Calibri" pitchFamily="34" charset="0"/>
              <a:cs typeface="Calibri" pitchFamily="34" charset="0"/>
            </a:endParaRPr>
          </a:p>
        </p:txBody>
      </p:sp>
      <p:sp>
        <p:nvSpPr>
          <p:cNvPr id="18" name="Rounded Rectangular Callout 17"/>
          <p:cNvSpPr/>
          <p:nvPr/>
        </p:nvSpPr>
        <p:spPr>
          <a:xfrm>
            <a:off x="4726786" y="5473565"/>
            <a:ext cx="4159586" cy="1086892"/>
          </a:xfrm>
          <a:prstGeom prst="wedgeRoundRectCallout">
            <a:avLst>
              <a:gd name="adj1" fmla="val 53377"/>
              <a:gd name="adj2" fmla="val -4580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“I'm </a:t>
            </a:r>
            <a:r>
              <a:rPr lang="en-GB" sz="1200" i="1" dirty="0">
                <a:solidFill>
                  <a:schemeClr val="tx2">
                    <a:lumMod val="50000"/>
                  </a:schemeClr>
                </a:solidFill>
                <a:latin typeface="Calibri" pitchFamily="34" charset="0"/>
                <a:cs typeface="Calibri" pitchFamily="34" charset="0"/>
              </a:rPr>
              <a:t>not using it terribly frequently myself…if you can get a patient to pinch with their fingers then they'll know what to do next time they get a nosebleed, so tend to see if I can get them to pinch first, but if its just not happening, then </a:t>
            </a:r>
            <a:r>
              <a:rPr lang="en-GB" sz="1200" i="1" dirty="0" smtClean="0">
                <a:solidFill>
                  <a:schemeClr val="tx2">
                    <a:lumMod val="50000"/>
                  </a:schemeClr>
                </a:solidFill>
                <a:latin typeface="Calibri" pitchFamily="34" charset="0"/>
                <a:cs typeface="Calibri" pitchFamily="34" charset="0"/>
              </a:rPr>
              <a:t>I'll </a:t>
            </a:r>
            <a:r>
              <a:rPr lang="en-GB" sz="1200" i="1" dirty="0">
                <a:solidFill>
                  <a:schemeClr val="tx2">
                    <a:lumMod val="50000"/>
                  </a:schemeClr>
                </a:solidFill>
                <a:latin typeface="Calibri" pitchFamily="34" charset="0"/>
                <a:cs typeface="Calibri" pitchFamily="34" charset="0"/>
              </a:rPr>
              <a:t>proceed to using the Rhinopinch</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 (User), Scotland</a:t>
            </a:r>
            <a:endParaRPr lang="en-GB" sz="1200" dirty="0">
              <a:solidFill>
                <a:schemeClr val="tx2">
                  <a:lumMod val="50000"/>
                </a:schemeClr>
              </a:solidFill>
              <a:latin typeface="Calibri" pitchFamily="34" charset="0"/>
              <a:cs typeface="Calibri" pitchFamily="34" charset="0"/>
            </a:endParaRPr>
          </a:p>
        </p:txBody>
      </p:sp>
      <p:sp>
        <p:nvSpPr>
          <p:cNvPr id="26" name="Rectangle 25"/>
          <p:cNvSpPr/>
          <p:nvPr/>
        </p:nvSpPr>
        <p:spPr>
          <a:xfrm>
            <a:off x="3655671" y="2376340"/>
            <a:ext cx="5230701" cy="923330"/>
          </a:xfrm>
          <a:prstGeom prst="rect">
            <a:avLst/>
          </a:prstGeom>
          <a:solidFill>
            <a:schemeClr val="accent6"/>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i="1" dirty="0" smtClean="0">
                <a:latin typeface="Calibri" pitchFamily="34" charset="0"/>
                <a:cs typeface="Calibri" pitchFamily="34" charset="0"/>
              </a:rPr>
              <a:t>for patients </a:t>
            </a:r>
            <a:r>
              <a:rPr lang="en-GB" sz="1700" b="1" i="1" dirty="0">
                <a:latin typeface="Calibri" pitchFamily="34" charset="0"/>
                <a:cs typeface="Calibri" pitchFamily="34" charset="0"/>
              </a:rPr>
              <a:t>who cannot do </a:t>
            </a:r>
            <a:r>
              <a:rPr lang="en-GB" sz="1700" b="1" i="1" dirty="0" smtClean="0">
                <a:latin typeface="Calibri" pitchFamily="34" charset="0"/>
                <a:cs typeface="Calibri" pitchFamily="34" charset="0"/>
              </a:rPr>
              <a:t>adequate manual </a:t>
            </a:r>
            <a:r>
              <a:rPr lang="en-GB" sz="1700" b="1" i="1" dirty="0">
                <a:latin typeface="Calibri" pitchFamily="34" charset="0"/>
                <a:cs typeface="Calibri" pitchFamily="34" charset="0"/>
              </a:rPr>
              <a:t>pinch</a:t>
            </a:r>
          </a:p>
          <a:p>
            <a:r>
              <a:rPr lang="en-GB" sz="1700" b="1" i="1" dirty="0" smtClean="0">
                <a:latin typeface="Calibri" pitchFamily="34" charset="0"/>
                <a:cs typeface="Calibri" pitchFamily="34" charset="0"/>
              </a:rPr>
              <a:t>	= removes need for HCP to step in</a:t>
            </a:r>
          </a:p>
          <a:p>
            <a:r>
              <a:rPr lang="en-GB" sz="1700" b="1" i="1" dirty="0" smtClean="0">
                <a:latin typeface="Calibri" pitchFamily="34" charset="0"/>
                <a:cs typeface="Calibri" pitchFamily="34" charset="0"/>
              </a:rPr>
              <a:t>		= saves HCP time</a:t>
            </a:r>
            <a:endParaRPr lang="en-GB" sz="1700" b="1" i="1" dirty="0">
              <a:latin typeface="Calibri" pitchFamily="34" charset="0"/>
              <a:cs typeface="Calibri" pitchFamily="34" charset="0"/>
            </a:endParaRPr>
          </a:p>
        </p:txBody>
      </p:sp>
      <p:sp>
        <p:nvSpPr>
          <p:cNvPr id="52" name="Content Placeholder 2"/>
          <p:cNvSpPr txBox="1">
            <a:spLocks/>
          </p:cNvSpPr>
          <p:nvPr/>
        </p:nvSpPr>
        <p:spPr bwMode="auto">
          <a:xfrm>
            <a:off x="207739" y="3376022"/>
            <a:ext cx="8486317" cy="5470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700" dirty="0" smtClean="0">
                <a:solidFill>
                  <a:schemeClr val="tx1"/>
                </a:solidFill>
              </a:rPr>
              <a:t>However, views are mixed as to whether Rhinopinch would be employed in all candidates for pinching, or just those who cannot perform a manual pinch:</a:t>
            </a:r>
          </a:p>
        </p:txBody>
      </p:sp>
      <p:sp>
        <p:nvSpPr>
          <p:cNvPr id="5" name="TextBox 4"/>
          <p:cNvSpPr txBox="1"/>
          <p:nvPr/>
        </p:nvSpPr>
        <p:spPr>
          <a:xfrm>
            <a:off x="4060909" y="3903890"/>
            <a:ext cx="445250" cy="369332"/>
          </a:xfrm>
          <a:prstGeom prst="rect">
            <a:avLst/>
          </a:prstGeom>
          <a:noFill/>
        </p:spPr>
        <p:txBody>
          <a:bodyPr wrap="none" rtlCol="0">
            <a:spAutoFit/>
          </a:bodyPr>
          <a:lstStyle/>
          <a:p>
            <a:r>
              <a:rPr lang="en-GB" b="1" dirty="0" smtClean="0">
                <a:solidFill>
                  <a:schemeClr val="accent6"/>
                </a:solidFill>
                <a:latin typeface="Calibri" pitchFamily="34" charset="0"/>
                <a:cs typeface="Calibri" pitchFamily="34" charset="0"/>
              </a:rPr>
              <a:t>vs.</a:t>
            </a:r>
            <a:endParaRPr lang="en-GB" b="1" dirty="0">
              <a:solidFill>
                <a:schemeClr val="accent6"/>
              </a:solidFill>
              <a:latin typeface="Calibri" pitchFamily="34" charset="0"/>
              <a:cs typeface="Calibri" pitchFamily="34" charset="0"/>
            </a:endParaRPr>
          </a:p>
        </p:txBody>
      </p:sp>
      <p:sp>
        <p:nvSpPr>
          <p:cNvPr id="7" name="Rectangle 6"/>
          <p:cNvSpPr/>
          <p:nvPr/>
        </p:nvSpPr>
        <p:spPr>
          <a:xfrm>
            <a:off x="-3243943" y="2472419"/>
            <a:ext cx="2547257" cy="2308324"/>
          </a:xfrm>
          <a:prstGeom prst="rect">
            <a:avLst/>
          </a:prstGeom>
        </p:spPr>
        <p:txBody>
          <a:bodyPr wrap="square">
            <a:spAutoFit/>
          </a:bodyPr>
          <a:lstStyle/>
          <a:p>
            <a:r>
              <a:rPr lang="en-GB" dirty="0"/>
              <a:t>"everyone is receiving the </a:t>
            </a:r>
            <a:r>
              <a:rPr lang="en-GB" dirty="0" err="1"/>
              <a:t>rhinoclip</a:t>
            </a:r>
            <a:r>
              <a:rPr lang="en-GB" dirty="0"/>
              <a:t>, if we've got them. Sometimes if stores are low then they wont have one, but the plan is that everyone would have one."</a:t>
            </a:r>
          </a:p>
        </p:txBody>
      </p:sp>
    </p:spTree>
    <p:extLst>
      <p:ext uri="{BB962C8B-B14F-4D97-AF65-F5344CB8AC3E}">
        <p14:creationId xmlns:p14="http://schemas.microsoft.com/office/powerpoint/2010/main" val="302287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9096" y="4576855"/>
            <a:ext cx="2672502" cy="2041658"/>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a:off x="2771598" y="4576855"/>
            <a:ext cx="2685773" cy="2041658"/>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114078" y="127000"/>
            <a:ext cx="7476168" cy="901700"/>
          </a:xfrm>
        </p:spPr>
        <p:txBody>
          <a:bodyPr/>
          <a:lstStyle/>
          <a:p>
            <a:r>
              <a:rPr lang="en-GB" sz="2000" dirty="0" smtClean="0"/>
              <a:t>Rhinopinch is not considered a replacement for cautery or packing, however most anticipate it reducing the need for packing, which could have motivating long term economic implications and justify cost</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22</a:t>
            </a:fld>
            <a:endParaRPr lang="en-US" dirty="0"/>
          </a:p>
        </p:txBody>
      </p:sp>
      <p:sp>
        <p:nvSpPr>
          <p:cNvPr id="16" name="Content Placeholder 2"/>
          <p:cNvSpPr txBox="1">
            <a:spLocks/>
          </p:cNvSpPr>
          <p:nvPr/>
        </p:nvSpPr>
        <p:spPr>
          <a:xfrm>
            <a:off x="2802046" y="4576855"/>
            <a:ext cx="2655325" cy="2143255"/>
          </a:xfrm>
          <a:prstGeom prst="rect">
            <a:avLst/>
          </a:prstGeom>
        </p:spPr>
        <p:txBody>
          <a:bodyPr/>
          <a:lstStyle>
            <a:lvl1pPr marL="2286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b="1" dirty="0" smtClean="0">
                <a:solidFill>
                  <a:schemeClr val="accent4">
                    <a:lumMod val="75000"/>
                  </a:schemeClr>
                </a:solidFill>
              </a:rPr>
              <a:t>ENT REFERRAL</a:t>
            </a:r>
          </a:p>
          <a:p>
            <a:pPr marL="261938" lvl="1" indent="-174625">
              <a:spcBef>
                <a:spcPct val="0"/>
              </a:spcBef>
              <a:buClrTx/>
              <a:buFont typeface="Arial" pitchFamily="34" charset="0"/>
              <a:buChar char="•"/>
            </a:pPr>
            <a:r>
              <a:rPr lang="en-GB" sz="1400" dirty="0">
                <a:solidFill>
                  <a:prstClr val="black"/>
                </a:solidFill>
              </a:rPr>
              <a:t>Cost of cannula/equipment for checking blood</a:t>
            </a:r>
          </a:p>
          <a:p>
            <a:pPr marL="261938" lvl="1" indent="-174625">
              <a:spcBef>
                <a:spcPct val="0"/>
              </a:spcBef>
              <a:buClrTx/>
              <a:buFont typeface="Arial" pitchFamily="34" charset="0"/>
              <a:buChar char="•"/>
            </a:pPr>
            <a:r>
              <a:rPr lang="en-GB" sz="1400" dirty="0">
                <a:solidFill>
                  <a:schemeClr val="tx1"/>
                </a:solidFill>
              </a:rPr>
              <a:t>Blood samples sent to lab for clotting</a:t>
            </a:r>
          </a:p>
          <a:p>
            <a:pPr marL="261938" lvl="1" indent="-174625">
              <a:spcBef>
                <a:spcPct val="0"/>
              </a:spcBef>
              <a:buClrTx/>
              <a:buFont typeface="Arial" pitchFamily="34" charset="0"/>
              <a:buChar char="•"/>
            </a:pPr>
            <a:r>
              <a:rPr lang="en-GB" sz="1400" dirty="0">
                <a:solidFill>
                  <a:schemeClr val="tx1"/>
                </a:solidFill>
              </a:rPr>
              <a:t>Monitoring by ENT department</a:t>
            </a:r>
          </a:p>
          <a:p>
            <a:pPr marL="261938" lvl="1" indent="-174625">
              <a:spcBef>
                <a:spcPct val="0"/>
              </a:spcBef>
              <a:buClrTx/>
              <a:buFont typeface="Arial" pitchFamily="34" charset="0"/>
              <a:buChar char="•"/>
            </a:pPr>
            <a:r>
              <a:rPr lang="en-GB" sz="1400" dirty="0">
                <a:solidFill>
                  <a:schemeClr val="tx1"/>
                </a:solidFill>
              </a:rPr>
              <a:t>Admission: potential over night stay / use of </a:t>
            </a:r>
            <a:r>
              <a:rPr lang="en-GB" sz="1400" dirty="0" smtClean="0">
                <a:solidFill>
                  <a:schemeClr val="tx1"/>
                </a:solidFill>
              </a:rPr>
              <a:t>bed</a:t>
            </a:r>
            <a:endParaRPr lang="en-GB" sz="1400" dirty="0">
              <a:solidFill>
                <a:schemeClr val="tx1"/>
              </a:solidFill>
            </a:endParaRPr>
          </a:p>
        </p:txBody>
      </p:sp>
      <p:sp>
        <p:nvSpPr>
          <p:cNvPr id="23" name="Rounded Rectangular Callout 22"/>
          <p:cNvSpPr/>
          <p:nvPr/>
        </p:nvSpPr>
        <p:spPr>
          <a:xfrm>
            <a:off x="5733505" y="4514747"/>
            <a:ext cx="3283493" cy="1857025"/>
          </a:xfrm>
          <a:prstGeom prst="wedgeRoundRectCallout">
            <a:avLst>
              <a:gd name="adj1" fmla="val -56038"/>
              <a:gd name="adj2" fmla="val -3614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“If </a:t>
            </a:r>
            <a:r>
              <a:rPr lang="en-GB" sz="1200" i="1" dirty="0">
                <a:solidFill>
                  <a:schemeClr val="tx2">
                    <a:lumMod val="50000"/>
                  </a:schemeClr>
                </a:solidFill>
                <a:latin typeface="Calibri" pitchFamily="34" charset="0"/>
                <a:cs typeface="Calibri" pitchFamily="34" charset="0"/>
              </a:rPr>
              <a:t>my experience was that it did this well, and I started to get personal experience of success or there was some research to show the rate of packing decreased…the saving you're talking about is not going to be the time to squeeze someone's nose.  The saving that will convince me massively, clinically, would be if this decreased my rate of packing and therefore my ENT referrals</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38" name="Rectangle 37"/>
          <p:cNvSpPr/>
          <p:nvPr/>
        </p:nvSpPr>
        <p:spPr>
          <a:xfrm>
            <a:off x="99097" y="1261332"/>
            <a:ext cx="5634408" cy="2608567"/>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ontent Placeholder 2"/>
          <p:cNvSpPr txBox="1">
            <a:spLocks/>
          </p:cNvSpPr>
          <p:nvPr/>
        </p:nvSpPr>
        <p:spPr bwMode="auto">
          <a:xfrm>
            <a:off x="147487" y="1257302"/>
            <a:ext cx="5542476" cy="105047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marL="0" indent="0" eaLnBrk="0" hangingPunct="0">
              <a:spcBef>
                <a:spcPct val="20000"/>
              </a:spcBef>
              <a:buClr>
                <a:schemeClr val="accent2"/>
              </a:buClr>
              <a:buFont typeface="Arial" charset="0"/>
              <a:buNone/>
              <a:defRPr sz="1600">
                <a:latin typeface="Calibri" pitchFamily="34" charset="0"/>
                <a:cs typeface="Calibri" pitchFamily="34" charset="0"/>
              </a:defRPr>
            </a:lvl1pPr>
            <a:lvl2pPr indent="-228600" eaLnBrk="0" hangingPunct="0">
              <a:spcBef>
                <a:spcPct val="20000"/>
              </a:spcBef>
              <a:buClr>
                <a:schemeClr val="accent2"/>
              </a:buClr>
              <a:buFont typeface="Arial" charset="0"/>
              <a:buChar char="•"/>
              <a:defRPr>
                <a:solidFill>
                  <a:schemeClr val="accent4">
                    <a:lumMod val="50000"/>
                  </a:schemeClr>
                </a:solidFill>
                <a:latin typeface="Calibri" pitchFamily="34" charset="0"/>
                <a:cs typeface="Calibri" pitchFamily="34" charset="0"/>
              </a:defRPr>
            </a:lvl2pPr>
            <a:lvl3pPr marL="685800" indent="-228600" eaLnBrk="0" hangingPunct="0">
              <a:spcBef>
                <a:spcPct val="20000"/>
              </a:spcBef>
              <a:buClr>
                <a:schemeClr val="accent2"/>
              </a:buClr>
              <a:buFont typeface="Arial" charset="0"/>
              <a:buChar char="•"/>
              <a:defRPr sz="1800">
                <a:solidFill>
                  <a:schemeClr val="accent4">
                    <a:lumMod val="50000"/>
                  </a:schemeClr>
                </a:solidFill>
                <a:latin typeface="Calibri" pitchFamily="34" charset="0"/>
                <a:cs typeface="Calibri" pitchFamily="34" charset="0"/>
              </a:defRPr>
            </a:lvl3pPr>
            <a:lvl4pPr marL="914400" indent="-228600" eaLnBrk="0" hangingPunct="0">
              <a:spcBef>
                <a:spcPct val="20000"/>
              </a:spcBef>
              <a:buClr>
                <a:schemeClr val="accent2"/>
              </a:buClr>
              <a:buFont typeface="Arial" charset="0"/>
              <a:buChar char="•"/>
              <a:defRPr sz="1800">
                <a:solidFill>
                  <a:schemeClr val="accent4">
                    <a:lumMod val="50000"/>
                  </a:schemeClr>
                </a:solidFill>
                <a:latin typeface="Calibri" pitchFamily="34" charset="0"/>
                <a:cs typeface="Calibri" pitchFamily="34" charset="0"/>
              </a:defRPr>
            </a:lvl4pPr>
            <a:lvl5pPr marL="1143000" indent="-228600" eaLnBrk="0" hangingPunct="0">
              <a:spcBef>
                <a:spcPct val="20000"/>
              </a:spcBef>
              <a:buClr>
                <a:schemeClr val="accent2"/>
              </a:buClr>
              <a:buFont typeface="Arial" charset="0"/>
              <a:buChar char="•"/>
              <a:defRPr sz="1600">
                <a:solidFill>
                  <a:schemeClr val="accent4">
                    <a:lumMod val="50000"/>
                  </a:schemeClr>
                </a:solidFill>
                <a:latin typeface="Calibri" pitchFamily="34" charset="0"/>
                <a:cs typeface="Calibri"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GB" sz="1800" dirty="0" smtClean="0"/>
              <a:t>Most HCPs make </a:t>
            </a:r>
            <a:r>
              <a:rPr lang="en-GB" sz="1800" dirty="0"/>
              <a:t>an immediate link between Rhinopinch offering a more effective pinch than manual pinching and hence preventing </a:t>
            </a:r>
            <a:r>
              <a:rPr lang="en-GB" sz="1800" dirty="0" smtClean="0"/>
              <a:t>the </a:t>
            </a:r>
            <a:r>
              <a:rPr lang="en-GB" sz="1800" dirty="0"/>
              <a:t>further chain of intervention:</a:t>
            </a:r>
          </a:p>
        </p:txBody>
      </p:sp>
      <p:sp>
        <p:nvSpPr>
          <p:cNvPr id="17" name="Rectangle 16"/>
          <p:cNvSpPr/>
          <p:nvPr/>
        </p:nvSpPr>
        <p:spPr>
          <a:xfrm>
            <a:off x="114078" y="2349483"/>
            <a:ext cx="5619427" cy="1520416"/>
          </a:xfrm>
          <a:prstGeom prst="rect">
            <a:avLst/>
          </a:prstGeom>
          <a:solidFill>
            <a:schemeClr val="accent4"/>
          </a:solidFill>
          <a:ln w="19050">
            <a:solidFill>
              <a:schemeClr val="accent4"/>
            </a:solidFill>
          </a:ln>
          <a:effectLst/>
        </p:spPr>
        <p:txBody>
          <a:bodyPr wrap="square">
            <a:spAutoFit/>
          </a:bodyPr>
          <a:lstStyle/>
          <a:p>
            <a:pPr lvl="0" eaLnBrk="0" hangingPunct="0">
              <a:spcBef>
                <a:spcPct val="20000"/>
              </a:spcBef>
              <a:buClr>
                <a:srgbClr val="F0BC00"/>
              </a:buClr>
            </a:pPr>
            <a:r>
              <a:rPr lang="en-GB" sz="1600" b="1" i="1" u="sng" dirty="0">
                <a:solidFill>
                  <a:schemeClr val="bg1"/>
                </a:solidFill>
                <a:latin typeface="Calibri" pitchFamily="34" charset="0"/>
                <a:cs typeface="Calibri" pitchFamily="34" charset="0"/>
              </a:rPr>
              <a:t>Consistent</a:t>
            </a:r>
            <a:r>
              <a:rPr lang="en-GB" sz="1600" b="1" i="1" dirty="0">
                <a:solidFill>
                  <a:schemeClr val="bg1"/>
                </a:solidFill>
                <a:latin typeface="Calibri" pitchFamily="34" charset="0"/>
                <a:cs typeface="Calibri" pitchFamily="34" charset="0"/>
              </a:rPr>
              <a:t> pressure in </a:t>
            </a:r>
            <a:r>
              <a:rPr lang="en-GB" sz="1600" b="1" i="1" u="sng" dirty="0">
                <a:solidFill>
                  <a:schemeClr val="bg1"/>
                </a:solidFill>
                <a:latin typeface="Calibri" pitchFamily="34" charset="0"/>
                <a:cs typeface="Calibri" pitchFamily="34" charset="0"/>
              </a:rPr>
              <a:t>correct </a:t>
            </a:r>
            <a:r>
              <a:rPr lang="en-GB" sz="1600" b="1" i="1" u="sng" dirty="0" smtClean="0">
                <a:solidFill>
                  <a:schemeClr val="bg1"/>
                </a:solidFill>
                <a:latin typeface="Calibri" pitchFamily="34" charset="0"/>
                <a:cs typeface="Calibri" pitchFamily="34" charset="0"/>
              </a:rPr>
              <a:t>position</a:t>
            </a:r>
            <a:r>
              <a:rPr lang="en-GB" sz="1600" b="1" i="1" dirty="0" smtClean="0">
                <a:solidFill>
                  <a:schemeClr val="bg1"/>
                </a:solidFill>
                <a:latin typeface="Calibri" pitchFamily="34" charset="0"/>
                <a:cs typeface="Calibri" pitchFamily="34" charset="0"/>
              </a:rPr>
              <a:t> for </a:t>
            </a:r>
            <a:r>
              <a:rPr lang="en-GB" sz="1600" b="1" i="1" u="sng" dirty="0" smtClean="0">
                <a:solidFill>
                  <a:schemeClr val="bg1"/>
                </a:solidFill>
                <a:latin typeface="Calibri" pitchFamily="34" charset="0"/>
                <a:cs typeface="Calibri" pitchFamily="34" charset="0"/>
              </a:rPr>
              <a:t>adequate time</a:t>
            </a:r>
            <a:r>
              <a:rPr lang="en-GB" sz="1600" b="1" i="1" dirty="0" smtClean="0">
                <a:solidFill>
                  <a:schemeClr val="bg1"/>
                </a:solidFill>
                <a:latin typeface="Calibri" pitchFamily="34" charset="0"/>
                <a:cs typeface="Calibri" pitchFamily="34" charset="0"/>
              </a:rPr>
              <a:t> period </a:t>
            </a:r>
            <a:endParaRPr lang="en-GB" sz="1600" b="1" i="1" dirty="0">
              <a:solidFill>
                <a:schemeClr val="bg1"/>
              </a:solidFill>
              <a:latin typeface="Calibri" pitchFamily="34" charset="0"/>
              <a:cs typeface="Calibri" pitchFamily="34" charset="0"/>
            </a:endParaRPr>
          </a:p>
          <a:p>
            <a:pPr marL="363538" lvl="0" eaLnBrk="0" hangingPunct="0">
              <a:spcBef>
                <a:spcPct val="20000"/>
              </a:spcBef>
              <a:buClr>
                <a:srgbClr val="F0BC00"/>
              </a:buClr>
            </a:pPr>
            <a:r>
              <a:rPr lang="en-GB" sz="1600" b="1" i="1" dirty="0" smtClean="0">
                <a:solidFill>
                  <a:schemeClr val="bg1"/>
                </a:solidFill>
                <a:latin typeface="Calibri" pitchFamily="34" charset="0"/>
                <a:cs typeface="Calibri" pitchFamily="34" charset="0"/>
              </a:rPr>
              <a:t>= </a:t>
            </a:r>
            <a:r>
              <a:rPr lang="en-GB" sz="1600" b="1" i="1" dirty="0">
                <a:solidFill>
                  <a:schemeClr val="bg1"/>
                </a:solidFill>
                <a:latin typeface="Calibri" pitchFamily="34" charset="0"/>
                <a:cs typeface="Calibri" pitchFamily="34" charset="0"/>
              </a:rPr>
              <a:t>more effective pinch </a:t>
            </a:r>
            <a:endParaRPr lang="en-GB" sz="1600" b="1" i="1" dirty="0" smtClean="0">
              <a:solidFill>
                <a:schemeClr val="bg1"/>
              </a:solidFill>
              <a:latin typeface="Calibri" pitchFamily="34" charset="0"/>
              <a:cs typeface="Calibri" pitchFamily="34" charset="0"/>
            </a:endParaRPr>
          </a:p>
          <a:p>
            <a:pPr marL="900113" lvl="0" eaLnBrk="0" hangingPunct="0">
              <a:spcBef>
                <a:spcPct val="20000"/>
              </a:spcBef>
              <a:buClr>
                <a:srgbClr val="F0BC00"/>
              </a:buClr>
            </a:pPr>
            <a:r>
              <a:rPr lang="en-GB" sz="1600" b="1" i="1" dirty="0" smtClean="0">
                <a:solidFill>
                  <a:schemeClr val="bg1"/>
                </a:solidFill>
                <a:latin typeface="Calibri" pitchFamily="34" charset="0"/>
                <a:cs typeface="Calibri" pitchFamily="34" charset="0"/>
              </a:rPr>
              <a:t>= </a:t>
            </a:r>
            <a:r>
              <a:rPr lang="en-GB" sz="1600" b="1" i="1" dirty="0">
                <a:solidFill>
                  <a:schemeClr val="bg1"/>
                </a:solidFill>
                <a:latin typeface="Calibri" pitchFamily="34" charset="0"/>
                <a:cs typeface="Calibri" pitchFamily="34" charset="0"/>
              </a:rPr>
              <a:t>more likely to stop </a:t>
            </a:r>
            <a:r>
              <a:rPr lang="en-GB" sz="1600" b="1" i="1" dirty="0" smtClean="0">
                <a:solidFill>
                  <a:schemeClr val="bg1"/>
                </a:solidFill>
                <a:latin typeface="Calibri" pitchFamily="34" charset="0"/>
                <a:cs typeface="Calibri" pitchFamily="34" charset="0"/>
              </a:rPr>
              <a:t>bleed </a:t>
            </a:r>
          </a:p>
          <a:p>
            <a:pPr marL="1436688" lvl="0" eaLnBrk="0" hangingPunct="0">
              <a:spcBef>
                <a:spcPct val="20000"/>
              </a:spcBef>
              <a:buClr>
                <a:srgbClr val="F0BC00"/>
              </a:buClr>
            </a:pPr>
            <a:r>
              <a:rPr lang="en-GB" sz="1600" b="1" i="1" dirty="0" smtClean="0">
                <a:solidFill>
                  <a:schemeClr val="bg1"/>
                </a:solidFill>
                <a:latin typeface="Calibri" pitchFamily="34" charset="0"/>
                <a:cs typeface="Calibri" pitchFamily="34" charset="0"/>
              </a:rPr>
              <a:t>= </a:t>
            </a:r>
            <a:r>
              <a:rPr lang="en-GB" sz="1600" b="1" i="1" dirty="0">
                <a:solidFill>
                  <a:schemeClr val="bg1"/>
                </a:solidFill>
                <a:latin typeface="Calibri" pitchFamily="34" charset="0"/>
                <a:cs typeface="Calibri" pitchFamily="34" charset="0"/>
              </a:rPr>
              <a:t>less likely to proceed to </a:t>
            </a:r>
            <a:r>
              <a:rPr lang="en-GB" sz="1600" b="1" i="1" dirty="0" smtClean="0">
                <a:solidFill>
                  <a:schemeClr val="bg1"/>
                </a:solidFill>
                <a:latin typeface="Calibri" pitchFamily="34" charset="0"/>
                <a:cs typeface="Calibri" pitchFamily="34" charset="0"/>
              </a:rPr>
              <a:t>packing</a:t>
            </a:r>
          </a:p>
          <a:p>
            <a:pPr marL="2060575" lvl="0" eaLnBrk="0" hangingPunct="0">
              <a:spcBef>
                <a:spcPct val="20000"/>
              </a:spcBef>
              <a:buClr>
                <a:srgbClr val="F0BC00"/>
              </a:buClr>
            </a:pPr>
            <a:r>
              <a:rPr lang="en-GB" sz="1600" b="1" i="1" dirty="0" smtClean="0">
                <a:solidFill>
                  <a:schemeClr val="bg1"/>
                </a:solidFill>
                <a:latin typeface="Calibri" pitchFamily="34" charset="0"/>
                <a:cs typeface="Calibri" pitchFamily="34" charset="0"/>
              </a:rPr>
              <a:t>= LONGER TERM COST SAVINGS</a:t>
            </a:r>
            <a:endParaRPr lang="en-GB" sz="1600" b="1" i="1" dirty="0">
              <a:solidFill>
                <a:schemeClr val="bg1"/>
              </a:solidFill>
              <a:latin typeface="Calibri" pitchFamily="34" charset="0"/>
              <a:cs typeface="Calibri" pitchFamily="34" charset="0"/>
            </a:endParaRPr>
          </a:p>
        </p:txBody>
      </p:sp>
      <p:sp>
        <p:nvSpPr>
          <p:cNvPr id="11" name="Rounded Rectangular Callout 10"/>
          <p:cNvSpPr/>
          <p:nvPr/>
        </p:nvSpPr>
        <p:spPr>
          <a:xfrm>
            <a:off x="5791561" y="1290371"/>
            <a:ext cx="3254465" cy="944830"/>
          </a:xfrm>
          <a:prstGeom prst="wedgeRoundRectCallout">
            <a:avLst>
              <a:gd name="adj1" fmla="val -57646"/>
              <a:gd name="adj2" fmla="val -2096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t>
            </a:r>
            <a:r>
              <a:rPr lang="en-GB" sz="1200" i="1" dirty="0">
                <a:solidFill>
                  <a:schemeClr val="tx2">
                    <a:lumMod val="50000"/>
                  </a:schemeClr>
                </a:solidFill>
                <a:latin typeface="Calibri" pitchFamily="34" charset="0"/>
                <a:cs typeface="Calibri" pitchFamily="34" charset="0"/>
              </a:rPr>
              <a:t>I'm sure its going to be more effective [than grasping with hand] because it’s a continuous, sustained pressure over the right area. </a:t>
            </a:r>
            <a:r>
              <a:rPr lang="en-GB" sz="1200" i="1" dirty="0" smtClean="0">
                <a:solidFill>
                  <a:schemeClr val="tx2">
                    <a:lumMod val="50000"/>
                  </a:schemeClr>
                </a:solidFill>
                <a:latin typeface="Calibri" pitchFamily="34" charset="0"/>
                <a:cs typeface="Calibri" pitchFamily="34" charset="0"/>
              </a:rPr>
              <a:t>I'd </a:t>
            </a:r>
            <a:r>
              <a:rPr lang="en-GB" sz="1200" i="1" dirty="0">
                <a:solidFill>
                  <a:schemeClr val="tx2">
                    <a:lumMod val="50000"/>
                  </a:schemeClr>
                </a:solidFill>
                <a:latin typeface="Calibri" pitchFamily="34" charset="0"/>
                <a:cs typeface="Calibri" pitchFamily="34" charset="0"/>
              </a:rPr>
              <a:t>be surprised if it </a:t>
            </a:r>
            <a:r>
              <a:rPr lang="en-GB" sz="1200" i="1" dirty="0" smtClean="0">
                <a:solidFill>
                  <a:schemeClr val="tx2">
                    <a:lumMod val="50000"/>
                  </a:schemeClr>
                </a:solidFill>
                <a:latin typeface="Calibri" pitchFamily="34" charset="0"/>
                <a:cs typeface="Calibri" pitchFamily="34" charset="0"/>
              </a:rPr>
              <a:t>wasn't </a:t>
            </a:r>
            <a:r>
              <a:rPr lang="en-GB" sz="1200" i="1" dirty="0">
                <a:solidFill>
                  <a:schemeClr val="tx2">
                    <a:lumMod val="50000"/>
                  </a:schemeClr>
                </a:solidFill>
                <a:latin typeface="Calibri" pitchFamily="34" charset="0"/>
                <a:cs typeface="Calibri" pitchFamily="34" charset="0"/>
              </a:rPr>
              <a:t>more effective</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4" name="Rectangle 3"/>
          <p:cNvSpPr/>
          <p:nvPr/>
        </p:nvSpPr>
        <p:spPr>
          <a:xfrm>
            <a:off x="57607" y="3932922"/>
            <a:ext cx="5632356" cy="646331"/>
          </a:xfrm>
          <a:prstGeom prst="rect">
            <a:avLst/>
          </a:prstGeom>
        </p:spPr>
        <p:txBody>
          <a:bodyPr wrap="square">
            <a:spAutoFit/>
          </a:bodyPr>
          <a:lstStyle/>
          <a:p>
            <a:pPr lvl="0"/>
            <a:r>
              <a:rPr lang="en-GB" dirty="0">
                <a:solidFill>
                  <a:prstClr val="black"/>
                </a:solidFill>
                <a:latin typeface="Calibri" pitchFamily="34" charset="0"/>
                <a:cs typeface="Calibri" pitchFamily="34" charset="0"/>
              </a:rPr>
              <a:t>Reducing packing has benefits that could easily justify the price of Rhinopinch:</a:t>
            </a:r>
          </a:p>
        </p:txBody>
      </p:sp>
      <p:sp>
        <p:nvSpPr>
          <p:cNvPr id="5" name="Rectangle 4"/>
          <p:cNvSpPr/>
          <p:nvPr/>
        </p:nvSpPr>
        <p:spPr>
          <a:xfrm>
            <a:off x="118459" y="4605077"/>
            <a:ext cx="2785185" cy="2031325"/>
          </a:xfrm>
          <a:prstGeom prst="rect">
            <a:avLst/>
          </a:prstGeom>
        </p:spPr>
        <p:txBody>
          <a:bodyPr wrap="square">
            <a:spAutoFit/>
          </a:bodyPr>
          <a:lstStyle/>
          <a:p>
            <a:pPr lvl="0"/>
            <a:r>
              <a:rPr lang="en-GB" sz="1400" b="1" dirty="0" smtClean="0">
                <a:solidFill>
                  <a:schemeClr val="accent4">
                    <a:lumMod val="75000"/>
                  </a:schemeClr>
                </a:solidFill>
                <a:latin typeface="Calibri" pitchFamily="34" charset="0"/>
                <a:cs typeface="Calibri" pitchFamily="34" charset="0"/>
              </a:rPr>
              <a:t>PACKING PROCEDURE</a:t>
            </a:r>
            <a:endParaRPr lang="en-GB" sz="1400" b="1" dirty="0">
              <a:solidFill>
                <a:schemeClr val="accent4">
                  <a:lumMod val="75000"/>
                </a:schemeClr>
              </a:solidFill>
              <a:latin typeface="Calibri" pitchFamily="34" charset="0"/>
              <a:cs typeface="Calibri" pitchFamily="34" charset="0"/>
            </a:endParaRPr>
          </a:p>
          <a:p>
            <a:pPr marL="261938" lvl="1" indent="-174625">
              <a:buFont typeface="Arial" pitchFamily="34" charset="0"/>
              <a:buChar char="•"/>
            </a:pPr>
            <a:r>
              <a:rPr lang="en-GB" sz="1400" dirty="0">
                <a:solidFill>
                  <a:prstClr val="black"/>
                </a:solidFill>
                <a:latin typeface="Calibri" pitchFamily="34" charset="0"/>
                <a:cs typeface="Calibri" pitchFamily="34" charset="0"/>
              </a:rPr>
              <a:t>Price of nasal tampon (few pounds?) or Rapid Rhino (estimates vary £100)</a:t>
            </a:r>
          </a:p>
          <a:p>
            <a:pPr marL="261938" lvl="1" indent="-174625">
              <a:buFont typeface="Arial" pitchFamily="34" charset="0"/>
              <a:buChar char="•"/>
            </a:pPr>
            <a:r>
              <a:rPr lang="en-GB" sz="1400" dirty="0">
                <a:solidFill>
                  <a:prstClr val="black"/>
                </a:solidFill>
                <a:latin typeface="Calibri" pitchFamily="34" charset="0"/>
                <a:cs typeface="Calibri" pitchFamily="34" charset="0"/>
              </a:rPr>
              <a:t>Doctor involvement </a:t>
            </a:r>
            <a:r>
              <a:rPr lang="en-GB" sz="1400" dirty="0" smtClean="0">
                <a:solidFill>
                  <a:prstClr val="black"/>
                </a:solidFill>
                <a:latin typeface="Calibri" pitchFamily="34" charset="0"/>
                <a:cs typeface="Calibri" pitchFamily="34" charset="0"/>
              </a:rPr>
              <a:t>(lapse </a:t>
            </a:r>
            <a:r>
              <a:rPr lang="en-GB" sz="1400" dirty="0">
                <a:solidFill>
                  <a:prstClr val="black"/>
                </a:solidFill>
                <a:latin typeface="Calibri" pitchFamily="34" charset="0"/>
                <a:cs typeface="Calibri" pitchFamily="34" charset="0"/>
              </a:rPr>
              <a:t>in concentration / called away from </a:t>
            </a:r>
            <a:r>
              <a:rPr lang="en-GB" sz="1400" dirty="0" smtClean="0">
                <a:solidFill>
                  <a:prstClr val="black"/>
                </a:solidFill>
                <a:latin typeface="Calibri" pitchFamily="34" charset="0"/>
                <a:cs typeface="Calibri" pitchFamily="34" charset="0"/>
              </a:rPr>
              <a:t>potentially </a:t>
            </a:r>
            <a:r>
              <a:rPr lang="en-GB" sz="1400" dirty="0">
                <a:solidFill>
                  <a:prstClr val="black"/>
                </a:solidFill>
                <a:latin typeface="Calibri" pitchFamily="34" charset="0"/>
                <a:cs typeface="Calibri" pitchFamily="34" charset="0"/>
              </a:rPr>
              <a:t>more </a:t>
            </a:r>
            <a:r>
              <a:rPr lang="en-GB" sz="1400" dirty="0" smtClean="0">
                <a:solidFill>
                  <a:prstClr val="black"/>
                </a:solidFill>
                <a:latin typeface="Calibri" pitchFamily="34" charset="0"/>
                <a:cs typeface="Calibri" pitchFamily="34" charset="0"/>
              </a:rPr>
              <a:t>urgent cases)</a:t>
            </a:r>
            <a:endParaRPr lang="en-GB" sz="1400" dirty="0">
              <a:solidFill>
                <a:prstClr val="black"/>
              </a:solidFill>
              <a:latin typeface="Calibri" pitchFamily="34" charset="0"/>
              <a:cs typeface="Calibri" pitchFamily="34" charset="0"/>
            </a:endParaRPr>
          </a:p>
          <a:p>
            <a:pPr marL="261938" lvl="1" indent="-174625">
              <a:buFont typeface="Arial" pitchFamily="34" charset="0"/>
              <a:buChar char="•"/>
            </a:pPr>
            <a:r>
              <a:rPr lang="en-GB" sz="1400" dirty="0">
                <a:solidFill>
                  <a:prstClr val="black"/>
                </a:solidFill>
                <a:latin typeface="Calibri" pitchFamily="34" charset="0"/>
                <a:cs typeface="Calibri" pitchFamily="34" charset="0"/>
              </a:rPr>
              <a:t>Use of </a:t>
            </a:r>
            <a:r>
              <a:rPr lang="en-GB" sz="1400" dirty="0" smtClean="0">
                <a:solidFill>
                  <a:prstClr val="black"/>
                </a:solidFill>
                <a:latin typeface="Calibri" pitchFamily="34" charset="0"/>
                <a:cs typeface="Calibri" pitchFamily="34" charset="0"/>
              </a:rPr>
              <a:t>a cubicle</a:t>
            </a:r>
            <a:endParaRPr lang="en-GB" sz="1400" dirty="0">
              <a:solidFill>
                <a:prstClr val="black"/>
              </a:solidFill>
              <a:latin typeface="Calibri" pitchFamily="34" charset="0"/>
              <a:cs typeface="Calibri" pitchFamily="34" charset="0"/>
            </a:endParaRPr>
          </a:p>
        </p:txBody>
      </p:sp>
      <p:sp>
        <p:nvSpPr>
          <p:cNvPr id="27" name="Rounded Rectangular Callout 26"/>
          <p:cNvSpPr/>
          <p:nvPr/>
        </p:nvSpPr>
        <p:spPr>
          <a:xfrm>
            <a:off x="5820589" y="2375094"/>
            <a:ext cx="3254465" cy="1834047"/>
          </a:xfrm>
          <a:prstGeom prst="wedgeRoundRectCallout">
            <a:avLst>
              <a:gd name="adj1" fmla="val -55964"/>
              <a:gd name="adj2" fmla="val -458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“If </a:t>
            </a:r>
            <a:r>
              <a:rPr lang="en-GB" sz="1200" i="1" dirty="0">
                <a:solidFill>
                  <a:schemeClr val="tx2">
                    <a:lumMod val="50000"/>
                  </a:schemeClr>
                </a:solidFill>
                <a:latin typeface="Calibri" pitchFamily="34" charset="0"/>
                <a:cs typeface="Calibri" pitchFamily="34" charset="0"/>
              </a:rPr>
              <a:t>I've got a patient who is holding their nose and they might not be doing a good job and the nurse says its still bleeding...I'll put some Rapid Rhino up your nose…takes a few minutes to do that, find a place to do it, get the equipment, do it…the time I've spent, if this thing works better than the patient's pinch, would have been completely saved</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139565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92" y="4063528"/>
            <a:ext cx="4755828" cy="159801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8592" y="127000"/>
            <a:ext cx="7259638" cy="901700"/>
          </a:xfrm>
        </p:spPr>
        <p:txBody>
          <a:bodyPr/>
          <a:lstStyle/>
          <a:p>
            <a:r>
              <a:rPr lang="en-GB" sz="2000" dirty="0" smtClean="0"/>
              <a:t>However, whilst many make the connection that Rhinopinch could reduce packing, others are adamant that Rhinopinch would not affect further intervention, hence feel price may not be justifiable</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23</a:t>
            </a:fld>
            <a:endParaRPr lang="en-US" dirty="0"/>
          </a:p>
        </p:txBody>
      </p:sp>
      <p:sp>
        <p:nvSpPr>
          <p:cNvPr id="19" name="Rounded Rectangular Callout 18"/>
          <p:cNvSpPr/>
          <p:nvPr/>
        </p:nvSpPr>
        <p:spPr>
          <a:xfrm>
            <a:off x="3627121" y="2427520"/>
            <a:ext cx="2741803" cy="1293217"/>
          </a:xfrm>
          <a:prstGeom prst="wedgeRoundRectCallout">
            <a:avLst>
              <a:gd name="adj1" fmla="val 47415"/>
              <a:gd name="adj2" fmla="val 5815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“This Rhinopinch </a:t>
            </a:r>
            <a:r>
              <a:rPr lang="en-GB" sz="1200" i="1" dirty="0">
                <a:solidFill>
                  <a:schemeClr val="tx2">
                    <a:lumMod val="50000"/>
                  </a:schemeClr>
                </a:solidFill>
                <a:latin typeface="Calibri" pitchFamily="34" charset="0"/>
                <a:cs typeface="Calibri" pitchFamily="34" charset="0"/>
              </a:rPr>
              <a:t>is aimed at someone before they get to this stage, its not an alternative to the balloon up the nose….I</a:t>
            </a:r>
            <a:r>
              <a:rPr lang="en-GB" sz="1200" i="1" dirty="0" smtClean="0">
                <a:solidFill>
                  <a:schemeClr val="tx2">
                    <a:lumMod val="50000"/>
                  </a:schemeClr>
                </a:solidFill>
                <a:latin typeface="Calibri" pitchFamily="34" charset="0"/>
                <a:cs typeface="Calibri" pitchFamily="34" charset="0"/>
              </a:rPr>
              <a:t> </a:t>
            </a:r>
            <a:r>
              <a:rPr lang="en-GB" sz="1200" i="1" dirty="0">
                <a:solidFill>
                  <a:schemeClr val="tx2">
                    <a:lumMod val="50000"/>
                  </a:schemeClr>
                </a:solidFill>
                <a:latin typeface="Calibri" pitchFamily="34" charset="0"/>
                <a:cs typeface="Calibri" pitchFamily="34" charset="0"/>
              </a:rPr>
              <a:t>put a balloon up the nose when pressure doesn’t </a:t>
            </a:r>
            <a:r>
              <a:rPr lang="en-GB" sz="1200" i="1" dirty="0" smtClean="0">
                <a:solidFill>
                  <a:schemeClr val="tx2">
                    <a:lumMod val="50000"/>
                  </a:schemeClr>
                </a:solidFill>
                <a:latin typeface="Calibri" pitchFamily="34" charset="0"/>
                <a:cs typeface="Calibri" pitchFamily="34" charset="0"/>
              </a:rPr>
              <a:t>work.”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20" name="Rounded Rectangular Callout 19"/>
          <p:cNvSpPr/>
          <p:nvPr/>
        </p:nvSpPr>
        <p:spPr>
          <a:xfrm>
            <a:off x="105917" y="2410382"/>
            <a:ext cx="3292603" cy="1356075"/>
          </a:xfrm>
          <a:prstGeom prst="wedgeRoundRectCallout">
            <a:avLst>
              <a:gd name="adj1" fmla="val -43368"/>
              <a:gd name="adj2" fmla="val 6085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“It </a:t>
            </a:r>
            <a:r>
              <a:rPr lang="en-GB" sz="1200" i="1" dirty="0">
                <a:solidFill>
                  <a:schemeClr val="tx2">
                    <a:lumMod val="50000"/>
                  </a:schemeClr>
                </a:solidFill>
                <a:latin typeface="Calibri" pitchFamily="34" charset="0"/>
                <a:cs typeface="Calibri" pitchFamily="34" charset="0"/>
              </a:rPr>
              <a:t>would replace manual pressure. I don’t think that if a patient requires cauterisation or packing that its going to prevent these procedures from taking place, because I think it’s a different type of patient who is not going to benefit from manual or 'clipped' pressure alone</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29" name="Content Placeholder 2"/>
          <p:cNvSpPr txBox="1">
            <a:spLocks/>
          </p:cNvSpPr>
          <p:nvPr/>
        </p:nvSpPr>
        <p:spPr>
          <a:xfrm>
            <a:off x="167400" y="4592419"/>
            <a:ext cx="4587479" cy="1069127"/>
          </a:xfrm>
          <a:prstGeom prst="rect">
            <a:avLst/>
          </a:prstGeom>
        </p:spPr>
        <p:txBody>
          <a:bodyPr/>
          <a:lstStyle>
            <a:lvl1pPr marL="2286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lvl="1" indent="-176213">
              <a:buClrTx/>
            </a:pPr>
            <a:r>
              <a:rPr lang="en-GB" sz="1400" dirty="0">
                <a:solidFill>
                  <a:schemeClr val="tx1"/>
                </a:solidFill>
              </a:rPr>
              <a:t>Assumed would cost &lt;30p per item</a:t>
            </a:r>
          </a:p>
          <a:p>
            <a:pPr marL="176213" lvl="1" indent="-176213">
              <a:buClrTx/>
            </a:pPr>
            <a:r>
              <a:rPr lang="en-GB" sz="1400" dirty="0" smtClean="0">
                <a:solidFill>
                  <a:schemeClr val="tx1"/>
                </a:solidFill>
              </a:rPr>
              <a:t>Expensive </a:t>
            </a:r>
            <a:r>
              <a:rPr lang="en-GB" sz="1400" dirty="0">
                <a:solidFill>
                  <a:schemeClr val="tx1"/>
                </a:solidFill>
              </a:rPr>
              <a:t>given materials and likely production cost</a:t>
            </a:r>
          </a:p>
          <a:p>
            <a:pPr marL="176213" lvl="1" indent="-176213">
              <a:buClrTx/>
            </a:pPr>
            <a:r>
              <a:rPr lang="en-GB" sz="1400" dirty="0" smtClean="0">
                <a:solidFill>
                  <a:schemeClr val="tx1"/>
                </a:solidFill>
              </a:rPr>
              <a:t>Too </a:t>
            </a:r>
            <a:r>
              <a:rPr lang="en-GB" sz="1400" dirty="0">
                <a:solidFill>
                  <a:schemeClr val="tx1"/>
                </a:solidFill>
              </a:rPr>
              <a:t>expensive to justify  </a:t>
            </a:r>
            <a:r>
              <a:rPr lang="en-GB" sz="1400" dirty="0" smtClean="0">
                <a:solidFill>
                  <a:schemeClr val="tx1"/>
                </a:solidFill>
              </a:rPr>
              <a:t>given perceived lack of </a:t>
            </a:r>
            <a:r>
              <a:rPr lang="en-GB" sz="1400" dirty="0">
                <a:solidFill>
                  <a:schemeClr val="tx1"/>
                </a:solidFill>
              </a:rPr>
              <a:t>long term cost </a:t>
            </a:r>
            <a:r>
              <a:rPr lang="en-GB" sz="1400" dirty="0" smtClean="0">
                <a:solidFill>
                  <a:schemeClr val="tx1"/>
                </a:solidFill>
              </a:rPr>
              <a:t>saving unless priced at less than £1 each (1 mention)</a:t>
            </a:r>
          </a:p>
        </p:txBody>
      </p:sp>
      <p:sp>
        <p:nvSpPr>
          <p:cNvPr id="33" name="TextBox 32"/>
          <p:cNvSpPr txBox="1"/>
          <p:nvPr/>
        </p:nvSpPr>
        <p:spPr>
          <a:xfrm>
            <a:off x="114890" y="4063528"/>
            <a:ext cx="4769530" cy="584775"/>
          </a:xfrm>
          <a:prstGeom prst="rect">
            <a:avLst/>
          </a:prstGeom>
          <a:noFill/>
        </p:spPr>
        <p:txBody>
          <a:bodyPr wrap="square" rtlCol="0">
            <a:spAutoFit/>
          </a:bodyPr>
          <a:lstStyle/>
          <a:p>
            <a:r>
              <a:rPr lang="en-GB" sz="1600" b="1" u="sng" dirty="0" smtClean="0">
                <a:latin typeface="Calibri" pitchFamily="34" charset="0"/>
                <a:cs typeface="Calibri" pitchFamily="34" charset="0"/>
              </a:rPr>
              <a:t>2 HCPs</a:t>
            </a:r>
            <a:r>
              <a:rPr lang="en-GB" sz="1600" b="1" dirty="0" smtClean="0">
                <a:latin typeface="Calibri" pitchFamily="34" charset="0"/>
                <a:cs typeface="Calibri" pitchFamily="34" charset="0"/>
              </a:rPr>
              <a:t> (Scotland) consider cost unreasonable but only 1 would not consider purchasing at all based on cost</a:t>
            </a:r>
            <a:endParaRPr lang="en-GB" sz="1200" b="1" i="1" dirty="0">
              <a:latin typeface="Calibri" pitchFamily="34" charset="0"/>
              <a:cs typeface="Calibri" pitchFamily="34" charset="0"/>
            </a:endParaRPr>
          </a:p>
        </p:txBody>
      </p:sp>
      <p:sp>
        <p:nvSpPr>
          <p:cNvPr id="36" name="Content Placeholder 2"/>
          <p:cNvSpPr txBox="1">
            <a:spLocks/>
          </p:cNvSpPr>
          <p:nvPr/>
        </p:nvSpPr>
        <p:spPr bwMode="auto">
          <a:xfrm>
            <a:off x="127405" y="1223354"/>
            <a:ext cx="8749212" cy="108912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286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GB" dirty="0" smtClean="0">
                <a:solidFill>
                  <a:schemeClr val="tx1"/>
                </a:solidFill>
              </a:rPr>
              <a:t>Not every HCP is convinced by the premise that a more effective pinch will stop the further chain of intervention</a:t>
            </a:r>
            <a:r>
              <a:rPr lang="en-GB" dirty="0">
                <a:solidFill>
                  <a:schemeClr val="tx1"/>
                </a:solidFill>
              </a:rPr>
              <a:t>. 3 HCPs (Scottish) believe that patients who need packing will need packing regardless of whether manual or Rhinopinch employed (e.g. they may have posterior bleed, or heavy flow that will not be stopped by pinching alone, regardless of method</a:t>
            </a:r>
            <a:r>
              <a:rPr lang="en-GB" dirty="0" smtClean="0">
                <a:solidFill>
                  <a:schemeClr val="tx1"/>
                </a:solidFill>
              </a:rPr>
              <a:t>)</a:t>
            </a:r>
            <a:endParaRPr lang="en-GB" dirty="0">
              <a:solidFill>
                <a:schemeClr val="tx1"/>
              </a:solidFill>
            </a:endParaRPr>
          </a:p>
        </p:txBody>
      </p:sp>
      <p:sp>
        <p:nvSpPr>
          <p:cNvPr id="17" name="Rounded Rectangular Callout 16"/>
          <p:cNvSpPr/>
          <p:nvPr/>
        </p:nvSpPr>
        <p:spPr>
          <a:xfrm>
            <a:off x="6702754" y="2444993"/>
            <a:ext cx="2325134" cy="1027471"/>
          </a:xfrm>
          <a:prstGeom prst="wedgeRoundRectCallout">
            <a:avLst>
              <a:gd name="adj1" fmla="val 43233"/>
              <a:gd name="adj2" fmla="val 6712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t>
            </a:r>
            <a:r>
              <a:rPr lang="en-GB" sz="1200" i="1" dirty="0">
                <a:solidFill>
                  <a:schemeClr val="tx2">
                    <a:lumMod val="50000"/>
                  </a:schemeClr>
                </a:solidFill>
                <a:latin typeface="Calibri" pitchFamily="34" charset="0"/>
                <a:cs typeface="Calibri" pitchFamily="34" charset="0"/>
              </a:rPr>
              <a:t>I don’t foresee evidence ever coming to life that this prevents hospital admissions in patients with simple anterior epistaxis</a:t>
            </a:r>
            <a:r>
              <a:rPr lang="en-GB" sz="1200" i="1" dirty="0" smtClean="0">
                <a:solidFill>
                  <a:schemeClr val="tx2">
                    <a:lumMod val="50000"/>
                  </a:schemeClr>
                </a:solidFill>
                <a:latin typeface="Calibri" pitchFamily="34" charset="0"/>
                <a:cs typeface="Calibri" pitchFamily="34" charset="0"/>
              </a:rPr>
              <a:t>.” </a:t>
            </a:r>
          </a:p>
          <a:p>
            <a:r>
              <a:rPr lang="en-GB" sz="1200" i="1" dirty="0" smtClean="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23" name="Rounded Rectangular Callout 22"/>
          <p:cNvSpPr/>
          <p:nvPr/>
        </p:nvSpPr>
        <p:spPr>
          <a:xfrm>
            <a:off x="461656" y="5661546"/>
            <a:ext cx="4422764" cy="1138398"/>
          </a:xfrm>
          <a:prstGeom prst="wedgeRoundRectCallout">
            <a:avLst>
              <a:gd name="adj1" fmla="val -54851"/>
              <a:gd name="adj2" fmla="val -2882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t>
            </a:r>
            <a:r>
              <a:rPr lang="en-GB" sz="1200" i="1" dirty="0">
                <a:solidFill>
                  <a:schemeClr val="tx2">
                    <a:lumMod val="50000"/>
                  </a:schemeClr>
                </a:solidFill>
                <a:latin typeface="Calibri" pitchFamily="34" charset="0"/>
                <a:cs typeface="Calibri" pitchFamily="34" charset="0"/>
              </a:rPr>
              <a:t>I think that would be too expensive…because its not offering anything unique. Its not offering anything that’s currently free, and I don’t think its going to prevent admissions in patients that we see currently</a:t>
            </a:r>
            <a:r>
              <a:rPr lang="en-GB" sz="1200" i="1" dirty="0" smtClean="0">
                <a:solidFill>
                  <a:schemeClr val="tx2">
                    <a:lumMod val="50000"/>
                  </a:schemeClr>
                </a:solidFill>
                <a:latin typeface="Calibri" pitchFamily="34" charset="0"/>
                <a:cs typeface="Calibri" pitchFamily="34" charset="0"/>
              </a:rPr>
              <a:t>...I couldn't </a:t>
            </a:r>
            <a:r>
              <a:rPr lang="en-GB" sz="1200" i="1" dirty="0">
                <a:solidFill>
                  <a:schemeClr val="tx2">
                    <a:lumMod val="50000"/>
                  </a:schemeClr>
                </a:solidFill>
                <a:latin typeface="Calibri" pitchFamily="34" charset="0"/>
                <a:cs typeface="Calibri" pitchFamily="34" charset="0"/>
              </a:rPr>
              <a:t>justify that cost for what it is based on our current practice</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5" name="Rectangle 4"/>
          <p:cNvSpPr/>
          <p:nvPr/>
        </p:nvSpPr>
        <p:spPr>
          <a:xfrm>
            <a:off x="5061858" y="4031319"/>
            <a:ext cx="3829273" cy="2308324"/>
          </a:xfrm>
          <a:prstGeom prst="rect">
            <a:avLst/>
          </a:prstGeom>
        </p:spPr>
        <p:txBody>
          <a:bodyPr wrap="square">
            <a:spAutoFit/>
          </a:bodyPr>
          <a:lstStyle/>
          <a:p>
            <a:pPr>
              <a:spcBef>
                <a:spcPts val="0"/>
              </a:spcBef>
              <a:spcAft>
                <a:spcPts val="0"/>
              </a:spcAft>
            </a:pPr>
            <a:r>
              <a:rPr lang="en-GB" dirty="0" smtClean="0">
                <a:solidFill>
                  <a:prstClr val="black"/>
                </a:solidFill>
                <a:latin typeface="Calibri" pitchFamily="34" charset="0"/>
                <a:cs typeface="Calibri" pitchFamily="34" charset="0"/>
              </a:rPr>
              <a:t>Saving HCP </a:t>
            </a:r>
            <a:r>
              <a:rPr lang="en-GB" dirty="0">
                <a:solidFill>
                  <a:prstClr val="black"/>
                </a:solidFill>
                <a:latin typeface="Calibri" pitchFamily="34" charset="0"/>
                <a:cs typeface="Calibri" pitchFamily="34" charset="0"/>
              </a:rPr>
              <a:t>time </a:t>
            </a:r>
            <a:r>
              <a:rPr lang="en-GB" dirty="0" smtClean="0">
                <a:solidFill>
                  <a:prstClr val="black"/>
                </a:solidFill>
                <a:latin typeface="Calibri" pitchFamily="34" charset="0"/>
                <a:cs typeface="Calibri" pitchFamily="34" charset="0"/>
              </a:rPr>
              <a:t>when patients </a:t>
            </a:r>
            <a:r>
              <a:rPr lang="en-GB" dirty="0">
                <a:solidFill>
                  <a:prstClr val="black"/>
                </a:solidFill>
                <a:latin typeface="Calibri" pitchFamily="34" charset="0"/>
                <a:cs typeface="Calibri" pitchFamily="34" charset="0"/>
              </a:rPr>
              <a:t>cannot perform a manual pinch </a:t>
            </a:r>
            <a:r>
              <a:rPr lang="en-GB" dirty="0" smtClean="0">
                <a:solidFill>
                  <a:prstClr val="black"/>
                </a:solidFill>
                <a:latin typeface="Calibri" pitchFamily="34" charset="0"/>
                <a:cs typeface="Calibri" pitchFamily="34" charset="0"/>
              </a:rPr>
              <a:t>themselves is still considered a benefit, </a:t>
            </a:r>
            <a:r>
              <a:rPr lang="en-GB" dirty="0">
                <a:solidFill>
                  <a:prstClr val="black"/>
                </a:solidFill>
                <a:latin typeface="Calibri" pitchFamily="34" charset="0"/>
                <a:cs typeface="Calibri" pitchFamily="34" charset="0"/>
              </a:rPr>
              <a:t>however not </a:t>
            </a:r>
            <a:r>
              <a:rPr lang="en-GB" dirty="0" smtClean="0">
                <a:solidFill>
                  <a:prstClr val="black"/>
                </a:solidFill>
                <a:latin typeface="Calibri" pitchFamily="34" charset="0"/>
                <a:cs typeface="Calibri" pitchFamily="34" charset="0"/>
              </a:rPr>
              <a:t>enough of a quantifiable </a:t>
            </a:r>
            <a:r>
              <a:rPr lang="en-GB" dirty="0">
                <a:solidFill>
                  <a:prstClr val="black"/>
                </a:solidFill>
                <a:latin typeface="Calibri" pitchFamily="34" charset="0"/>
                <a:cs typeface="Calibri" pitchFamily="34" charset="0"/>
              </a:rPr>
              <a:t>benefit </a:t>
            </a:r>
            <a:r>
              <a:rPr lang="en-GB" dirty="0" smtClean="0">
                <a:solidFill>
                  <a:prstClr val="black"/>
                </a:solidFill>
                <a:latin typeface="Calibri" pitchFamily="34" charset="0"/>
                <a:cs typeface="Calibri" pitchFamily="34" charset="0"/>
              </a:rPr>
              <a:t>by itself, </a:t>
            </a:r>
            <a:r>
              <a:rPr lang="en-GB" dirty="0">
                <a:solidFill>
                  <a:prstClr val="black"/>
                </a:solidFill>
                <a:latin typeface="Calibri" pitchFamily="34" charset="0"/>
                <a:cs typeface="Calibri" pitchFamily="34" charset="0"/>
              </a:rPr>
              <a:t>given that this </a:t>
            </a:r>
            <a:r>
              <a:rPr lang="en-GB" dirty="0" smtClean="0">
                <a:solidFill>
                  <a:prstClr val="black"/>
                </a:solidFill>
                <a:latin typeface="Calibri" pitchFamily="34" charset="0"/>
                <a:cs typeface="Calibri" pitchFamily="34" charset="0"/>
              </a:rPr>
              <a:t>is considered to occur infrequently </a:t>
            </a:r>
            <a:r>
              <a:rPr lang="en-GB" dirty="0">
                <a:solidFill>
                  <a:prstClr val="black"/>
                </a:solidFill>
                <a:latin typeface="Calibri" pitchFamily="34" charset="0"/>
                <a:cs typeface="Calibri" pitchFamily="34" charset="0"/>
              </a:rPr>
              <a:t>(max. 1 per day) </a:t>
            </a:r>
            <a:r>
              <a:rPr lang="en-GB" dirty="0" smtClean="0">
                <a:solidFill>
                  <a:prstClr val="black"/>
                </a:solidFill>
                <a:latin typeface="Calibri" pitchFamily="34" charset="0"/>
                <a:cs typeface="Calibri" pitchFamily="34" charset="0"/>
              </a:rPr>
              <a:t>and </a:t>
            </a:r>
            <a:r>
              <a:rPr lang="en-GB" dirty="0">
                <a:solidFill>
                  <a:prstClr val="black"/>
                </a:solidFill>
                <a:latin typeface="Calibri" pitchFamily="34" charset="0"/>
                <a:cs typeface="Calibri" pitchFamily="34" charset="0"/>
              </a:rPr>
              <a:t>healthcare assistants are usually available or junior staff willing to </a:t>
            </a:r>
            <a:r>
              <a:rPr lang="en-GB" dirty="0" smtClean="0">
                <a:solidFill>
                  <a:prstClr val="black"/>
                </a:solidFill>
                <a:latin typeface="Calibri" pitchFamily="34" charset="0"/>
                <a:cs typeface="Calibri" pitchFamily="34" charset="0"/>
              </a:rPr>
              <a:t>learn</a:t>
            </a:r>
            <a:endParaRPr lang="en-GB"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255905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Given the simplicity of the product and the fact that the majority expect it to be as effective if not superior to manual pinching, few barriers exist to uptake</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24</a:t>
            </a:fld>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009101218"/>
              </p:ext>
            </p:extLst>
          </p:nvPr>
        </p:nvGraphicFramePr>
        <p:xfrm>
          <a:off x="82758" y="1307815"/>
          <a:ext cx="6637356" cy="5394960"/>
        </p:xfrm>
        <a:graphic>
          <a:graphicData uri="http://schemas.openxmlformats.org/drawingml/2006/table">
            <a:tbl>
              <a:tblPr bandRow="1">
                <a:tableStyleId>{5C22544A-7EE6-4342-B048-85BDC9FD1C3A}</a:tableStyleId>
              </a:tblPr>
              <a:tblGrid>
                <a:gridCol w="1571871"/>
                <a:gridCol w="5065485"/>
              </a:tblGrid>
              <a:tr h="1237743">
                <a:tc>
                  <a:txBody>
                    <a:bodyPr/>
                    <a:lstStyle/>
                    <a:p>
                      <a:r>
                        <a:rPr lang="en-GB" sz="1500" b="1" dirty="0" smtClean="0">
                          <a:solidFill>
                            <a:schemeClr val="bg1"/>
                          </a:solidFill>
                          <a:latin typeface="Calibri" pitchFamily="34" charset="0"/>
                          <a:cs typeface="Calibri" pitchFamily="34" charset="0"/>
                        </a:rPr>
                        <a:t>Competition</a:t>
                      </a:r>
                      <a:endParaRPr lang="en-GB" sz="1500" b="1" dirty="0">
                        <a:solidFill>
                          <a:schemeClr val="bg1"/>
                        </a:solidFill>
                        <a:latin typeface="Calibri" pitchFamily="34" charset="0"/>
                        <a:cs typeface="Calibri" pitchFamily="34" charset="0"/>
                      </a:endParaRPr>
                    </a:p>
                  </a:txBody>
                  <a:tcPr>
                    <a:solidFill>
                      <a:schemeClr val="accent4"/>
                    </a:solidFill>
                  </a:tcPr>
                </a:tc>
                <a:tc>
                  <a:txBody>
                    <a:bodyPr/>
                    <a:lstStyle/>
                    <a:p>
                      <a:pPr marL="176213" indent="-176213">
                        <a:buFont typeface="Arial" pitchFamily="34" charset="0"/>
                        <a:buChar char="•"/>
                      </a:pPr>
                      <a:r>
                        <a:rPr lang="en-GB" sz="1300" dirty="0" smtClean="0">
                          <a:latin typeface="Calibri" pitchFamily="34" charset="0"/>
                          <a:cs typeface="Calibri" pitchFamily="34" charset="0"/>
                        </a:rPr>
                        <a:t>HCPs are not aware of a similar product</a:t>
                      </a:r>
                      <a:r>
                        <a:rPr lang="en-GB" sz="1300" baseline="0" dirty="0" smtClean="0">
                          <a:latin typeface="Calibri" pitchFamily="34" charset="0"/>
                          <a:cs typeface="Calibri" pitchFamily="34" charset="0"/>
                        </a:rPr>
                        <a:t> however the direct competitor is the manual pinch which does not cost anything (hence some will only consider RP for patients who cannot pinch manually)</a:t>
                      </a:r>
                    </a:p>
                    <a:p>
                      <a:pPr marL="176213" indent="-176213">
                        <a:buFont typeface="Arial" pitchFamily="34" charset="0"/>
                        <a:buChar char="•"/>
                      </a:pPr>
                      <a:r>
                        <a:rPr lang="en-GB" sz="1300" baseline="0" dirty="0" smtClean="0">
                          <a:latin typeface="Calibri" pitchFamily="34" charset="0"/>
                          <a:cs typeface="Calibri" pitchFamily="34" charset="0"/>
                        </a:rPr>
                        <a:t>2 HCPs note that staff enjoy using Rapid Rhino and junior doctors are able to achieve credits for using interventions (cautery, packing) but not pinching (or Rhinopinch) hence could present barrier</a:t>
                      </a:r>
                    </a:p>
                  </a:txBody>
                  <a:tcPr/>
                </a:tc>
              </a:tr>
              <a:tr h="852667">
                <a:tc>
                  <a:txBody>
                    <a:bodyPr/>
                    <a:lstStyle/>
                    <a:p>
                      <a:r>
                        <a:rPr lang="en-GB" sz="1500" b="1" dirty="0" smtClean="0">
                          <a:solidFill>
                            <a:schemeClr val="bg1"/>
                          </a:solidFill>
                          <a:latin typeface="Calibri" pitchFamily="34" charset="0"/>
                          <a:cs typeface="Calibri" pitchFamily="34" charset="0"/>
                        </a:rPr>
                        <a:t>Awareness</a:t>
                      </a:r>
                      <a:endParaRPr lang="en-GB" sz="1500" b="1" dirty="0">
                        <a:solidFill>
                          <a:schemeClr val="bg1"/>
                        </a:solidFill>
                        <a:latin typeface="Calibri" pitchFamily="34" charset="0"/>
                        <a:cs typeface="Calibri" pitchFamily="34" charset="0"/>
                      </a:endParaRPr>
                    </a:p>
                  </a:txBody>
                  <a:tcPr>
                    <a:solidFill>
                      <a:schemeClr val="accent4"/>
                    </a:solidFill>
                  </a:tcPr>
                </a:tc>
                <a:tc>
                  <a:txBody>
                    <a:bodyPr/>
                    <a:lstStyle/>
                    <a:p>
                      <a:pPr marL="176213" indent="-176213">
                        <a:buFont typeface="Arial" pitchFamily="34" charset="0"/>
                        <a:buChar char="•"/>
                      </a:pPr>
                      <a:r>
                        <a:rPr lang="en-GB" sz="1300" dirty="0" smtClean="0">
                          <a:latin typeface="Calibri" pitchFamily="34" charset="0"/>
                          <a:cs typeface="Calibri" pitchFamily="34" charset="0"/>
                        </a:rPr>
                        <a:t>HCPs must see Rhinopinch in use to have it top of </a:t>
                      </a:r>
                      <a:r>
                        <a:rPr lang="en-GB" sz="1300" dirty="0" smtClean="0">
                          <a:latin typeface="Calibri" pitchFamily="34" charset="0"/>
                          <a:cs typeface="Calibri" pitchFamily="34" charset="0"/>
                        </a:rPr>
                        <a:t>mind</a:t>
                      </a:r>
                      <a:endParaRPr lang="en-GB" sz="1300" dirty="0" smtClean="0">
                        <a:latin typeface="Calibri" pitchFamily="34" charset="0"/>
                        <a:cs typeface="Calibri" pitchFamily="34" charset="0"/>
                      </a:endParaRPr>
                    </a:p>
                    <a:p>
                      <a:pPr marL="176213" indent="-176213">
                        <a:buFont typeface="Arial" pitchFamily="34" charset="0"/>
                        <a:buChar char="•"/>
                      </a:pPr>
                      <a:r>
                        <a:rPr lang="en-GB" sz="1300" dirty="0" smtClean="0">
                          <a:latin typeface="Calibri" pitchFamily="34" charset="0"/>
                          <a:cs typeface="Calibri" pitchFamily="34" charset="0"/>
                        </a:rPr>
                        <a:t>Shifting</a:t>
                      </a:r>
                      <a:r>
                        <a:rPr lang="en-GB" sz="1300" baseline="0" dirty="0" smtClean="0">
                          <a:latin typeface="Calibri" pitchFamily="34" charset="0"/>
                          <a:cs typeface="Calibri" pitchFamily="34" charset="0"/>
                        </a:rPr>
                        <a:t> behaviour  and encouraging the adoption of a new technique always presents a barrier however, most HCPs feel confident potential benefits will overcome this</a:t>
                      </a:r>
                      <a:endParaRPr lang="en-GB" sz="1300" dirty="0">
                        <a:latin typeface="Calibri" pitchFamily="34" charset="0"/>
                        <a:cs typeface="Calibri" pitchFamily="34" charset="0"/>
                      </a:endParaRPr>
                    </a:p>
                  </a:txBody>
                  <a:tcPr/>
                </a:tc>
              </a:tr>
              <a:tr h="660130">
                <a:tc>
                  <a:txBody>
                    <a:bodyPr/>
                    <a:lstStyle/>
                    <a:p>
                      <a:r>
                        <a:rPr lang="en-GB" sz="1500" b="1" dirty="0" smtClean="0">
                          <a:solidFill>
                            <a:schemeClr val="bg1"/>
                          </a:solidFill>
                          <a:latin typeface="Calibri" pitchFamily="34" charset="0"/>
                          <a:cs typeface="Calibri" pitchFamily="34" charset="0"/>
                        </a:rPr>
                        <a:t>Training</a:t>
                      </a:r>
                      <a:endParaRPr lang="en-GB" sz="1500" b="1" dirty="0">
                        <a:solidFill>
                          <a:schemeClr val="bg1"/>
                        </a:solidFill>
                        <a:latin typeface="Calibri" pitchFamily="34" charset="0"/>
                        <a:cs typeface="Calibri" pitchFamily="34" charset="0"/>
                      </a:endParaRPr>
                    </a:p>
                  </a:txBody>
                  <a:tcPr>
                    <a:solidFill>
                      <a:schemeClr val="accent4"/>
                    </a:solidFill>
                  </a:tcPr>
                </a:tc>
                <a:tc>
                  <a:txBody>
                    <a:bodyPr/>
                    <a:lstStyle/>
                    <a:p>
                      <a:pPr marL="176213" indent="-176213">
                        <a:buFont typeface="Arial" pitchFamily="34" charset="0"/>
                        <a:buChar char="•"/>
                      </a:pPr>
                      <a:r>
                        <a:rPr lang="en-GB" sz="1300" kern="1200" dirty="0" smtClean="0">
                          <a:solidFill>
                            <a:schemeClr val="dk1"/>
                          </a:solidFill>
                          <a:latin typeface="Calibri" pitchFamily="34" charset="0"/>
                          <a:ea typeface="+mn-ea"/>
                          <a:cs typeface="Calibri" pitchFamily="34" charset="0"/>
                        </a:rPr>
                        <a:t>Staff training</a:t>
                      </a:r>
                      <a:r>
                        <a:rPr lang="en-GB" sz="1300" kern="1200" baseline="0" dirty="0" smtClean="0">
                          <a:solidFill>
                            <a:schemeClr val="dk1"/>
                          </a:solidFill>
                          <a:latin typeface="Calibri" pitchFamily="34" charset="0"/>
                          <a:ea typeface="+mn-ea"/>
                          <a:cs typeface="Calibri" pitchFamily="34" charset="0"/>
                        </a:rPr>
                        <a:t> n</a:t>
                      </a:r>
                      <a:r>
                        <a:rPr lang="en-GB" sz="1300" kern="1200" dirty="0" smtClean="0">
                          <a:solidFill>
                            <a:schemeClr val="dk1"/>
                          </a:solidFill>
                          <a:latin typeface="Calibri" pitchFamily="34" charset="0"/>
                          <a:ea typeface="+mn-ea"/>
                          <a:cs typeface="Calibri" pitchFamily="34" charset="0"/>
                        </a:rPr>
                        <a:t>ot considered necessary given such a simple product but some feel a company rep should come in and demonstrate the product to build</a:t>
                      </a:r>
                      <a:r>
                        <a:rPr lang="en-GB" sz="1300" kern="1200" baseline="0" dirty="0" smtClean="0">
                          <a:solidFill>
                            <a:schemeClr val="dk1"/>
                          </a:solidFill>
                          <a:latin typeface="Calibri" pitchFamily="34" charset="0"/>
                          <a:ea typeface="+mn-ea"/>
                          <a:cs typeface="Calibri" pitchFamily="34" charset="0"/>
                        </a:rPr>
                        <a:t> relationship</a:t>
                      </a:r>
                      <a:r>
                        <a:rPr lang="en-GB" sz="1300" kern="1200" dirty="0" smtClean="0">
                          <a:solidFill>
                            <a:schemeClr val="dk1"/>
                          </a:solidFill>
                          <a:latin typeface="Calibri" pitchFamily="34" charset="0"/>
                          <a:ea typeface="+mn-ea"/>
                          <a:cs typeface="Calibri" pitchFamily="34" charset="0"/>
                        </a:rPr>
                        <a:t> so that HCPs have</a:t>
                      </a:r>
                      <a:r>
                        <a:rPr lang="en-GB" sz="1300" kern="1200" baseline="0" dirty="0" smtClean="0">
                          <a:solidFill>
                            <a:schemeClr val="dk1"/>
                          </a:solidFill>
                          <a:latin typeface="Calibri" pitchFamily="34" charset="0"/>
                          <a:ea typeface="+mn-ea"/>
                          <a:cs typeface="Calibri" pitchFamily="34" charset="0"/>
                        </a:rPr>
                        <a:t> a company contact in case of problems</a:t>
                      </a:r>
                      <a:endParaRPr lang="en-GB" sz="1300" kern="1200" dirty="0">
                        <a:solidFill>
                          <a:schemeClr val="dk1"/>
                        </a:solidFill>
                        <a:latin typeface="Calibri" pitchFamily="34" charset="0"/>
                        <a:ea typeface="+mn-ea"/>
                        <a:cs typeface="Calibri" pitchFamily="34" charset="0"/>
                      </a:endParaRPr>
                    </a:p>
                  </a:txBody>
                  <a:tcPr/>
                </a:tc>
              </a:tr>
              <a:tr h="467592">
                <a:tc>
                  <a:txBody>
                    <a:bodyPr/>
                    <a:lstStyle/>
                    <a:p>
                      <a:r>
                        <a:rPr lang="en-GB" sz="1500" b="1" dirty="0" smtClean="0">
                          <a:solidFill>
                            <a:schemeClr val="bg1"/>
                          </a:solidFill>
                          <a:latin typeface="Calibri" pitchFamily="34" charset="0"/>
                          <a:cs typeface="Calibri" pitchFamily="34" charset="0"/>
                        </a:rPr>
                        <a:t>Storage</a:t>
                      </a:r>
                      <a:endParaRPr lang="en-GB" sz="1500" b="1" dirty="0">
                        <a:solidFill>
                          <a:schemeClr val="bg1"/>
                        </a:solidFill>
                        <a:latin typeface="Calibri" pitchFamily="34" charset="0"/>
                        <a:cs typeface="Calibri" pitchFamily="34" charset="0"/>
                      </a:endParaRPr>
                    </a:p>
                  </a:txBody>
                  <a:tcPr>
                    <a:solidFill>
                      <a:schemeClr val="accent4"/>
                    </a:solidFill>
                  </a:tcPr>
                </a:tc>
                <a:tc>
                  <a:txBody>
                    <a:bodyPr/>
                    <a:lstStyle/>
                    <a:p>
                      <a:pPr marL="176213" indent="-176213">
                        <a:buFont typeface="Arial" pitchFamily="34" charset="0"/>
                        <a:buChar char="•"/>
                      </a:pPr>
                      <a:r>
                        <a:rPr lang="en-GB" sz="1300" kern="1200" dirty="0" smtClean="0">
                          <a:solidFill>
                            <a:schemeClr val="dk1"/>
                          </a:solidFill>
                          <a:latin typeface="Calibri" pitchFamily="34" charset="0"/>
                          <a:ea typeface="+mn-ea"/>
                          <a:cs typeface="Calibri" pitchFamily="34" charset="0"/>
                        </a:rPr>
                        <a:t>Generally not expected to be an issue, especially if the use of Rapid Rhino decreased</a:t>
                      </a:r>
                    </a:p>
                  </a:txBody>
                  <a:tcPr/>
                </a:tc>
              </a:tr>
              <a:tr h="660130">
                <a:tc>
                  <a:txBody>
                    <a:bodyPr/>
                    <a:lstStyle/>
                    <a:p>
                      <a:r>
                        <a:rPr lang="en-GB" sz="1500" b="1" dirty="0" smtClean="0">
                          <a:solidFill>
                            <a:schemeClr val="bg1"/>
                          </a:solidFill>
                          <a:latin typeface="Calibri" pitchFamily="34" charset="0"/>
                          <a:cs typeface="Calibri" pitchFamily="34" charset="0"/>
                        </a:rPr>
                        <a:t>Guidelines</a:t>
                      </a:r>
                      <a:endParaRPr lang="en-GB" sz="1500" b="1" dirty="0">
                        <a:solidFill>
                          <a:schemeClr val="bg1"/>
                        </a:solidFill>
                        <a:latin typeface="Calibri" pitchFamily="34" charset="0"/>
                        <a:cs typeface="Calibri" pitchFamily="34" charset="0"/>
                      </a:endParaRPr>
                    </a:p>
                  </a:txBody>
                  <a:tcPr>
                    <a:solidFill>
                      <a:schemeClr val="accent4"/>
                    </a:solidFill>
                  </a:tcPr>
                </a:tc>
                <a:tc>
                  <a:txBody>
                    <a:bodyPr/>
                    <a:lstStyle/>
                    <a:p>
                      <a:pPr marL="176213" indent="-176213">
                        <a:buFont typeface="Arial" pitchFamily="34" charset="0"/>
                        <a:buChar char="•"/>
                      </a:pPr>
                      <a:r>
                        <a:rPr lang="en-GB" sz="1300" kern="1200" dirty="0" smtClean="0">
                          <a:solidFill>
                            <a:schemeClr val="dk1"/>
                          </a:solidFill>
                          <a:latin typeface="Calibri" pitchFamily="34" charset="0"/>
                          <a:ea typeface="+mn-ea"/>
                          <a:cs typeface="Calibri" pitchFamily="34" charset="0"/>
                        </a:rPr>
                        <a:t>Not all Emergency Departments have  official guidelines for epistaxis; those who do would update their internal guidelines to include Rhinopinch; not considered a barrier</a:t>
                      </a:r>
                      <a:endParaRPr lang="en-GB" sz="1300" kern="1200" dirty="0">
                        <a:solidFill>
                          <a:schemeClr val="dk1"/>
                        </a:solidFill>
                        <a:latin typeface="Calibri" pitchFamily="34" charset="0"/>
                        <a:ea typeface="+mn-ea"/>
                        <a:cs typeface="Calibri" pitchFamily="34" charset="0"/>
                      </a:endParaRPr>
                    </a:p>
                  </a:txBody>
                  <a:tcPr/>
                </a:tc>
              </a:tr>
              <a:tr h="660130">
                <a:tc>
                  <a:txBody>
                    <a:bodyPr/>
                    <a:lstStyle/>
                    <a:p>
                      <a:r>
                        <a:rPr lang="en-GB" sz="1500" b="1" dirty="0" smtClean="0">
                          <a:solidFill>
                            <a:schemeClr val="bg1"/>
                          </a:solidFill>
                          <a:latin typeface="Calibri" pitchFamily="34" charset="0"/>
                          <a:cs typeface="Calibri" pitchFamily="34" charset="0"/>
                        </a:rPr>
                        <a:t>Patient </a:t>
                      </a:r>
                    </a:p>
                    <a:p>
                      <a:r>
                        <a:rPr lang="en-GB" sz="1500" b="1" dirty="0" smtClean="0">
                          <a:solidFill>
                            <a:schemeClr val="bg1"/>
                          </a:solidFill>
                          <a:latin typeface="Calibri" pitchFamily="34" charset="0"/>
                          <a:cs typeface="Calibri" pitchFamily="34" charset="0"/>
                        </a:rPr>
                        <a:t>education</a:t>
                      </a:r>
                      <a:endParaRPr lang="en-GB" sz="1500" b="1" dirty="0">
                        <a:solidFill>
                          <a:schemeClr val="bg1"/>
                        </a:solidFill>
                        <a:latin typeface="Calibri" pitchFamily="34" charset="0"/>
                        <a:cs typeface="Calibri" pitchFamily="34" charset="0"/>
                      </a:endParaRPr>
                    </a:p>
                  </a:txBody>
                  <a:tcPr>
                    <a:solidFill>
                      <a:schemeClr val="accent4"/>
                    </a:solidFill>
                  </a:tcPr>
                </a:tc>
                <a:tc>
                  <a:txBody>
                    <a:bodyPr/>
                    <a:lstStyle/>
                    <a:p>
                      <a:pPr marL="176213" indent="-176213">
                        <a:buFont typeface="Arial" pitchFamily="34" charset="0"/>
                        <a:buChar char="•"/>
                      </a:pPr>
                      <a:r>
                        <a:rPr lang="en-GB" sz="1300" dirty="0" smtClean="0">
                          <a:latin typeface="Calibri" pitchFamily="34" charset="0"/>
                          <a:cs typeface="Calibri" pitchFamily="34" charset="0"/>
                        </a:rPr>
                        <a:t>Rhinopinch does</a:t>
                      </a:r>
                      <a:r>
                        <a:rPr lang="en-GB" sz="1300" baseline="0" dirty="0" smtClean="0">
                          <a:latin typeface="Calibri" pitchFamily="34" charset="0"/>
                          <a:cs typeface="Calibri" pitchFamily="34" charset="0"/>
                        </a:rPr>
                        <a:t> not negate need for education; HCPs w</a:t>
                      </a:r>
                      <a:r>
                        <a:rPr lang="en-GB" sz="1300" dirty="0" smtClean="0">
                          <a:latin typeface="Calibri" pitchFamily="34" charset="0"/>
                          <a:cs typeface="Calibri" pitchFamily="34" charset="0"/>
                        </a:rPr>
                        <a:t>ill still teach patients how to do a manual pinch, especially as the patients presenting in A&amp;E are likely to suffer from recurrent nose bleeds</a:t>
                      </a:r>
                    </a:p>
                  </a:txBody>
                  <a:tcPr/>
                </a:tc>
              </a:tr>
              <a:tr h="336881">
                <a:tc>
                  <a:txBody>
                    <a:bodyPr/>
                    <a:lstStyle/>
                    <a:p>
                      <a:r>
                        <a:rPr lang="en-GB" sz="1500" b="1" dirty="0" smtClean="0">
                          <a:solidFill>
                            <a:schemeClr val="bg1"/>
                          </a:solidFill>
                          <a:latin typeface="Calibri" pitchFamily="34" charset="0"/>
                          <a:cs typeface="Calibri" pitchFamily="34" charset="0"/>
                        </a:rPr>
                        <a:t>NHS supply chain</a:t>
                      </a:r>
                      <a:endParaRPr lang="en-GB" sz="1500" b="1" dirty="0">
                        <a:solidFill>
                          <a:schemeClr val="bg1"/>
                        </a:solidFill>
                        <a:latin typeface="Calibri" pitchFamily="34" charset="0"/>
                        <a:cs typeface="Calibri" pitchFamily="34" charset="0"/>
                      </a:endParaRPr>
                    </a:p>
                  </a:txBody>
                  <a:tcPr>
                    <a:solidFill>
                      <a:schemeClr val="accent4"/>
                    </a:solidFill>
                  </a:tcPr>
                </a:tc>
                <a:tc>
                  <a:txBody>
                    <a:bodyPr/>
                    <a:lstStyle/>
                    <a:p>
                      <a:pPr marL="176213" indent="-176213">
                        <a:buFont typeface="Arial" pitchFamily="34" charset="0"/>
                        <a:buChar char="•"/>
                      </a:pPr>
                      <a:r>
                        <a:rPr lang="en-GB" sz="1300" kern="1200" dirty="0" smtClean="0">
                          <a:solidFill>
                            <a:schemeClr val="dk1"/>
                          </a:solidFill>
                          <a:latin typeface="Calibri" pitchFamily="34" charset="0"/>
                          <a:ea typeface="+mn-ea"/>
                          <a:cs typeface="Calibri" pitchFamily="34" charset="0"/>
                        </a:rPr>
                        <a:t>Not all are even</a:t>
                      </a:r>
                      <a:r>
                        <a:rPr lang="en-GB" sz="1300" kern="1200" baseline="0" dirty="0" smtClean="0">
                          <a:solidFill>
                            <a:schemeClr val="dk1"/>
                          </a:solidFill>
                          <a:latin typeface="Calibri" pitchFamily="34" charset="0"/>
                          <a:ea typeface="+mn-ea"/>
                          <a:cs typeface="Calibri" pitchFamily="34" charset="0"/>
                        </a:rPr>
                        <a:t> a</a:t>
                      </a:r>
                      <a:r>
                        <a:rPr lang="en-GB" sz="1300" kern="1200" dirty="0" smtClean="0">
                          <a:solidFill>
                            <a:schemeClr val="dk1"/>
                          </a:solidFill>
                          <a:latin typeface="Calibri" pitchFamily="34" charset="0"/>
                          <a:ea typeface="+mn-ea"/>
                          <a:cs typeface="Calibri" pitchFamily="34" charset="0"/>
                        </a:rPr>
                        <a:t>ware of the website; not considered to impact the end user</a:t>
                      </a:r>
                      <a:endParaRPr lang="en-GB" sz="1300" kern="1200" dirty="0">
                        <a:solidFill>
                          <a:schemeClr val="dk1"/>
                        </a:solidFill>
                        <a:latin typeface="Calibri" pitchFamily="34" charset="0"/>
                        <a:ea typeface="+mn-ea"/>
                        <a:cs typeface="Calibri" pitchFamily="34" charset="0"/>
                      </a:endParaRPr>
                    </a:p>
                  </a:txBody>
                  <a:tcPr/>
                </a:tc>
              </a:tr>
            </a:tbl>
          </a:graphicData>
        </a:graphic>
      </p:graphicFrame>
      <p:sp>
        <p:nvSpPr>
          <p:cNvPr id="5" name="Rounded Rectangular Callout 4"/>
          <p:cNvSpPr/>
          <p:nvPr/>
        </p:nvSpPr>
        <p:spPr>
          <a:xfrm>
            <a:off x="6931219" y="1407887"/>
            <a:ext cx="1955154" cy="2786743"/>
          </a:xfrm>
          <a:prstGeom prst="wedgeRoundRectCallout">
            <a:avLst>
              <a:gd name="adj1" fmla="val 42944"/>
              <a:gd name="adj2" fmla="val -5617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“The doctors </a:t>
            </a:r>
            <a:r>
              <a:rPr lang="en-GB" sz="1200" i="1" dirty="0">
                <a:solidFill>
                  <a:schemeClr val="tx2">
                    <a:lumMod val="50000"/>
                  </a:schemeClr>
                </a:solidFill>
                <a:latin typeface="Calibri" pitchFamily="34" charset="0"/>
                <a:cs typeface="Calibri" pitchFamily="34" charset="0"/>
              </a:rPr>
              <a:t>enjoy doing </a:t>
            </a:r>
            <a:r>
              <a:rPr lang="en-GB" sz="1200" i="1" dirty="0" smtClean="0">
                <a:solidFill>
                  <a:schemeClr val="tx2">
                    <a:lumMod val="50000"/>
                  </a:schemeClr>
                </a:solidFill>
                <a:latin typeface="Calibri" pitchFamily="34" charset="0"/>
                <a:cs typeface="Calibri" pitchFamily="34" charset="0"/>
              </a:rPr>
              <a:t>it [inserting Rapid Rhino]…its </a:t>
            </a:r>
            <a:r>
              <a:rPr lang="en-GB" sz="1200" i="1" dirty="0">
                <a:solidFill>
                  <a:schemeClr val="tx2">
                    <a:lumMod val="50000"/>
                  </a:schemeClr>
                </a:solidFill>
                <a:latin typeface="Calibri" pitchFamily="34" charset="0"/>
                <a:cs typeface="Calibri" pitchFamily="34" charset="0"/>
              </a:rPr>
              <a:t>very simple and its a procedure they like to learn. A lot of their log books </a:t>
            </a:r>
            <a:r>
              <a:rPr lang="en-GB" sz="1200" i="1" dirty="0" smtClean="0">
                <a:solidFill>
                  <a:schemeClr val="tx2">
                    <a:lumMod val="50000"/>
                  </a:schemeClr>
                </a:solidFill>
                <a:latin typeface="Calibri" pitchFamily="34" charset="0"/>
                <a:cs typeface="Calibri" pitchFamily="34" charset="0"/>
              </a:rPr>
              <a:t>contain “ done </a:t>
            </a:r>
            <a:r>
              <a:rPr lang="en-GB" sz="1200" i="1" dirty="0">
                <a:solidFill>
                  <a:schemeClr val="tx2">
                    <a:lumMod val="50000"/>
                  </a:schemeClr>
                </a:solidFill>
                <a:latin typeface="Calibri" pitchFamily="34" charset="0"/>
                <a:cs typeface="Calibri" pitchFamily="34" charset="0"/>
              </a:rPr>
              <a:t>procedures XYZ" and nasal packing is one of the simple procedures they can get credit for doing...pinching the patients nose </a:t>
            </a:r>
            <a:r>
              <a:rPr lang="en-GB" sz="1200" i="1" dirty="0" smtClean="0">
                <a:solidFill>
                  <a:schemeClr val="tx2">
                    <a:lumMod val="50000"/>
                  </a:schemeClr>
                </a:solidFill>
                <a:latin typeface="Calibri" pitchFamily="34" charset="0"/>
                <a:cs typeface="Calibri" pitchFamily="34" charset="0"/>
              </a:rPr>
              <a:t>isn't </a:t>
            </a:r>
            <a:r>
              <a:rPr lang="en-GB" sz="1200" i="1" dirty="0">
                <a:solidFill>
                  <a:schemeClr val="tx2">
                    <a:lumMod val="50000"/>
                  </a:schemeClr>
                </a:solidFill>
                <a:latin typeface="Calibri" pitchFamily="34" charset="0"/>
                <a:cs typeface="Calibri" pitchFamily="34" charset="0"/>
              </a:rPr>
              <a:t>one of these procedures</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6" name="Rounded Rectangular Callout 5"/>
          <p:cNvSpPr/>
          <p:nvPr/>
        </p:nvSpPr>
        <p:spPr>
          <a:xfrm>
            <a:off x="6957319" y="4361674"/>
            <a:ext cx="2027027" cy="2307643"/>
          </a:xfrm>
          <a:prstGeom prst="wedgeRoundRectCallout">
            <a:avLst>
              <a:gd name="adj1" fmla="val 39969"/>
              <a:gd name="adj2" fmla="val -55527"/>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“Initially </a:t>
            </a:r>
            <a:r>
              <a:rPr lang="en-GB" sz="1200" i="1" dirty="0">
                <a:solidFill>
                  <a:schemeClr val="tx2">
                    <a:lumMod val="50000"/>
                  </a:schemeClr>
                </a:solidFill>
                <a:latin typeface="Calibri" pitchFamily="34" charset="0"/>
                <a:cs typeface="Calibri" pitchFamily="34" charset="0"/>
              </a:rPr>
              <a:t>it wont be used in all of them, but once they start using it, and people walk past patients who are having it and see it can be used and they learn how to use it, they will begin to use it where self-pinching would have done the job, without even trying </a:t>
            </a:r>
            <a:r>
              <a:rPr lang="en-GB" sz="1200" i="1" dirty="0" smtClean="0">
                <a:solidFill>
                  <a:schemeClr val="tx2">
                    <a:lumMod val="50000"/>
                  </a:schemeClr>
                </a:solidFill>
                <a:latin typeface="Calibri" pitchFamily="34" charset="0"/>
                <a:cs typeface="Calibri" pitchFamily="34" charset="0"/>
              </a:rPr>
              <a:t>it.”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773479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b="1" dirty="0" smtClean="0"/>
              <a:t>Decision making</a:t>
            </a:r>
            <a:endParaRPr lang="en-GB" sz="3200" b="1" dirty="0"/>
          </a:p>
        </p:txBody>
      </p:sp>
    </p:spTree>
    <p:extLst>
      <p:ext uri="{BB962C8B-B14F-4D97-AF65-F5344CB8AC3E}">
        <p14:creationId xmlns:p14="http://schemas.microsoft.com/office/powerpoint/2010/main" val="2009088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All but one HCP would be willing to try Rhinopinch at the existing price and without further evidence of efficacy</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26</a:t>
            </a:fld>
            <a:endParaRPr lang="en-US" dirty="0"/>
          </a:p>
        </p:txBody>
      </p:sp>
      <p:sp>
        <p:nvSpPr>
          <p:cNvPr id="4" name="TextBox 3"/>
          <p:cNvSpPr txBox="1"/>
          <p:nvPr/>
        </p:nvSpPr>
        <p:spPr>
          <a:xfrm>
            <a:off x="97973" y="1216001"/>
            <a:ext cx="8784771" cy="1452705"/>
          </a:xfrm>
          <a:prstGeom prst="rect">
            <a:avLst/>
          </a:prstGeom>
          <a:noFill/>
        </p:spPr>
        <p:txBody>
          <a:bodyPr wrap="square" rtlCol="0">
            <a:spAutoFit/>
          </a:bodyPr>
          <a:lstStyle/>
          <a:p>
            <a:pPr marL="228600" indent="-228600" eaLnBrk="0" hangingPunct="0">
              <a:spcBef>
                <a:spcPct val="20000"/>
              </a:spcBef>
              <a:buClr>
                <a:schemeClr val="accent2"/>
              </a:buClr>
              <a:buFont typeface="Arial" charset="0"/>
              <a:buChar char="•"/>
            </a:pPr>
            <a:r>
              <a:rPr lang="en-GB" sz="1700" dirty="0">
                <a:latin typeface="Calibri" pitchFamily="34" charset="0"/>
                <a:cs typeface="Calibri" pitchFamily="34" charset="0"/>
              </a:rPr>
              <a:t>Despite the mixed views as to exactly how many patients would be applicable for Rhinopinch, all but one HCP (Scotland) would be willing to try the product at the existing price point</a:t>
            </a:r>
          </a:p>
          <a:p>
            <a:pPr marL="228600" indent="-228600" eaLnBrk="0" hangingPunct="0">
              <a:spcBef>
                <a:spcPct val="20000"/>
              </a:spcBef>
              <a:buClr>
                <a:schemeClr val="accent2"/>
              </a:buClr>
              <a:buFont typeface="Arial" charset="0"/>
              <a:buChar char="•"/>
            </a:pPr>
            <a:r>
              <a:rPr lang="en-GB" sz="1700" dirty="0">
                <a:latin typeface="Calibri" pitchFamily="34" charset="0"/>
                <a:cs typeface="Calibri" pitchFamily="34" charset="0"/>
              </a:rPr>
              <a:t>How many required in the department depends on whether the HCPs see a use in all patients presenting who require a manual pinch, or just the niche group who require an HCP to do the manual pinch for </a:t>
            </a:r>
            <a:r>
              <a:rPr lang="en-GB" sz="1700" dirty="0" smtClean="0">
                <a:latin typeface="Calibri" pitchFamily="34" charset="0"/>
                <a:cs typeface="Calibri" pitchFamily="34" charset="0"/>
              </a:rPr>
              <a:t>them</a:t>
            </a:r>
            <a:endParaRPr lang="en-GB" sz="1700" dirty="0">
              <a:latin typeface="Calibri" pitchFamily="34" charset="0"/>
              <a:cs typeface="Calibri" pitchFamily="34" charset="0"/>
            </a:endParaRPr>
          </a:p>
        </p:txBody>
      </p:sp>
      <p:sp>
        <p:nvSpPr>
          <p:cNvPr id="6" name="Rectangle 5"/>
          <p:cNvSpPr/>
          <p:nvPr/>
        </p:nvSpPr>
        <p:spPr>
          <a:xfrm>
            <a:off x="169825" y="2678499"/>
            <a:ext cx="4721489" cy="1323439"/>
          </a:xfrm>
          <a:prstGeom prst="rect">
            <a:avLst/>
          </a:prstGeom>
          <a:solidFill>
            <a:schemeClr val="bg1"/>
          </a:solidFill>
          <a:ln>
            <a:solidFill>
              <a:schemeClr val="accent2"/>
            </a:solidFill>
          </a:ln>
        </p:spPr>
        <p:txBody>
          <a:bodyPr wrap="square">
            <a:spAutoFit/>
          </a:bodyPr>
          <a:lstStyle/>
          <a:p>
            <a:pPr lvl="0"/>
            <a:r>
              <a:rPr lang="en-GB" sz="1600" dirty="0">
                <a:solidFill>
                  <a:prstClr val="black"/>
                </a:solidFill>
                <a:latin typeface="Calibri" pitchFamily="34" charset="0"/>
                <a:cs typeface="Calibri" pitchFamily="34" charset="0"/>
              </a:rPr>
              <a:t>For the </a:t>
            </a:r>
            <a:r>
              <a:rPr lang="en-GB" sz="1600" b="1" u="sng" dirty="0" smtClean="0">
                <a:solidFill>
                  <a:prstClr val="black"/>
                </a:solidFill>
                <a:latin typeface="Calibri" pitchFamily="34" charset="0"/>
                <a:cs typeface="Calibri" pitchFamily="34" charset="0"/>
              </a:rPr>
              <a:t>majority</a:t>
            </a:r>
            <a:r>
              <a:rPr lang="en-GB" sz="1600" dirty="0" smtClean="0">
                <a:solidFill>
                  <a:prstClr val="black"/>
                </a:solidFill>
                <a:latin typeface="Calibri" pitchFamily="34" charset="0"/>
                <a:cs typeface="Calibri" pitchFamily="34" charset="0"/>
              </a:rPr>
              <a:t>:</a:t>
            </a:r>
          </a:p>
          <a:p>
            <a:pPr lvl="0"/>
            <a:r>
              <a:rPr lang="en-GB" sz="1600" dirty="0" smtClean="0">
                <a:solidFill>
                  <a:prstClr val="black"/>
                </a:solidFill>
                <a:latin typeface="Calibri" pitchFamily="34" charset="0"/>
                <a:cs typeface="Calibri" pitchFamily="34" charset="0"/>
              </a:rPr>
              <a:t>All </a:t>
            </a:r>
            <a:r>
              <a:rPr lang="en-GB" sz="1600" dirty="0">
                <a:solidFill>
                  <a:prstClr val="black"/>
                </a:solidFill>
                <a:latin typeface="Calibri" pitchFamily="34" charset="0"/>
                <a:cs typeface="Calibri" pitchFamily="34" charset="0"/>
              </a:rPr>
              <a:t>epistaxis </a:t>
            </a:r>
            <a:r>
              <a:rPr lang="en-GB" sz="1600" dirty="0" smtClean="0">
                <a:solidFill>
                  <a:prstClr val="black"/>
                </a:solidFill>
                <a:latin typeface="Calibri" pitchFamily="34" charset="0"/>
                <a:cs typeface="Calibri" pitchFamily="34" charset="0"/>
              </a:rPr>
              <a:t>patients requiring pinching:</a:t>
            </a:r>
            <a:endParaRPr lang="en-GB" sz="1600" dirty="0">
              <a:solidFill>
                <a:prstClr val="black"/>
              </a:solidFill>
              <a:latin typeface="Calibri" pitchFamily="34" charset="0"/>
              <a:cs typeface="Calibri" pitchFamily="34" charset="0"/>
            </a:endParaRPr>
          </a:p>
          <a:p>
            <a:pPr marL="285750" lvl="0" indent="-285750">
              <a:buFont typeface="Arial" pitchFamily="34" charset="0"/>
              <a:buChar char="•"/>
            </a:pPr>
            <a:r>
              <a:rPr lang="en-GB" sz="1600" dirty="0">
                <a:solidFill>
                  <a:prstClr val="black"/>
                </a:solidFill>
                <a:latin typeface="Calibri" pitchFamily="34" charset="0"/>
                <a:cs typeface="Calibri" pitchFamily="34" charset="0"/>
              </a:rPr>
              <a:t>Avg. 4/day = 28/week = </a:t>
            </a:r>
            <a:r>
              <a:rPr lang="en-GB" sz="1600" dirty="0" smtClean="0">
                <a:solidFill>
                  <a:prstClr val="black"/>
                </a:solidFill>
                <a:latin typeface="Calibri" pitchFamily="34" charset="0"/>
                <a:cs typeface="Calibri" pitchFamily="34" charset="0"/>
              </a:rPr>
              <a:t>112/month</a:t>
            </a:r>
          </a:p>
          <a:p>
            <a:pPr marL="285750" lvl="0" indent="-285750">
              <a:buFont typeface="Arial" pitchFamily="34" charset="0"/>
              <a:buChar char="•"/>
            </a:pPr>
            <a:r>
              <a:rPr lang="en-GB" sz="1600" dirty="0" smtClean="0">
                <a:solidFill>
                  <a:prstClr val="black"/>
                </a:solidFill>
                <a:latin typeface="Calibri" pitchFamily="34" charset="0"/>
                <a:cs typeface="Calibri" pitchFamily="34" charset="0"/>
              </a:rPr>
              <a:t>1 HCP (user) will also give the patient a new product to take home in case of further bleed</a:t>
            </a:r>
            <a:endParaRPr lang="en-GB" sz="1600" dirty="0">
              <a:solidFill>
                <a:prstClr val="black"/>
              </a:solidFill>
              <a:latin typeface="Calibri" pitchFamily="34" charset="0"/>
              <a:cs typeface="Calibri" pitchFamily="34" charset="0"/>
            </a:endParaRPr>
          </a:p>
        </p:txBody>
      </p:sp>
      <p:sp>
        <p:nvSpPr>
          <p:cNvPr id="7" name="Rectangle 6"/>
          <p:cNvSpPr/>
          <p:nvPr/>
        </p:nvSpPr>
        <p:spPr>
          <a:xfrm>
            <a:off x="5050970" y="2693013"/>
            <a:ext cx="3730171" cy="861774"/>
          </a:xfrm>
          <a:prstGeom prst="rect">
            <a:avLst/>
          </a:prstGeom>
          <a:solidFill>
            <a:schemeClr val="bg1"/>
          </a:solidFill>
          <a:ln>
            <a:solidFill>
              <a:schemeClr val="accent2"/>
            </a:solidFill>
          </a:ln>
        </p:spPr>
        <p:txBody>
          <a:bodyPr wrap="square">
            <a:spAutoFit/>
          </a:bodyPr>
          <a:lstStyle/>
          <a:p>
            <a:pPr lvl="0"/>
            <a:r>
              <a:rPr lang="en-GB" sz="1600" dirty="0">
                <a:solidFill>
                  <a:prstClr val="black"/>
                </a:solidFill>
                <a:latin typeface="Calibri" pitchFamily="34" charset="0"/>
                <a:cs typeface="Calibri" pitchFamily="34" charset="0"/>
              </a:rPr>
              <a:t>For the minority (2 HCPs</a:t>
            </a:r>
            <a:r>
              <a:rPr lang="en-GB" sz="1600" dirty="0" smtClean="0">
                <a:solidFill>
                  <a:prstClr val="black"/>
                </a:solidFill>
                <a:latin typeface="Calibri" pitchFamily="34" charset="0"/>
                <a:cs typeface="Calibri" pitchFamily="34" charset="0"/>
              </a:rPr>
              <a:t>):</a:t>
            </a:r>
          </a:p>
          <a:p>
            <a:pPr lvl="0"/>
            <a:r>
              <a:rPr lang="en-GB" sz="1600" dirty="0" smtClean="0">
                <a:solidFill>
                  <a:prstClr val="black"/>
                </a:solidFill>
                <a:latin typeface="Calibri" pitchFamily="34" charset="0"/>
                <a:cs typeface="Calibri" pitchFamily="34" charset="0"/>
              </a:rPr>
              <a:t>Patients </a:t>
            </a:r>
            <a:r>
              <a:rPr lang="en-GB" sz="1600" dirty="0">
                <a:solidFill>
                  <a:prstClr val="black"/>
                </a:solidFill>
                <a:latin typeface="Calibri" pitchFamily="34" charset="0"/>
                <a:cs typeface="Calibri" pitchFamily="34" charset="0"/>
              </a:rPr>
              <a:t>who cannot pinch their own nose:</a:t>
            </a:r>
          </a:p>
          <a:p>
            <a:pPr marL="285750" lvl="0" indent="-285750">
              <a:buFont typeface="Arial" pitchFamily="34" charset="0"/>
              <a:buChar char="•"/>
            </a:pPr>
            <a:r>
              <a:rPr lang="en-GB" sz="1600" dirty="0">
                <a:solidFill>
                  <a:prstClr val="black"/>
                </a:solidFill>
                <a:latin typeface="Calibri" pitchFamily="34" charset="0"/>
                <a:cs typeface="Calibri" pitchFamily="34" charset="0"/>
              </a:rPr>
              <a:t>Avg. 6/week = 24/month</a:t>
            </a:r>
          </a:p>
        </p:txBody>
      </p:sp>
      <p:sp>
        <p:nvSpPr>
          <p:cNvPr id="8" name="Content Placeholder 2"/>
          <p:cNvSpPr txBox="1">
            <a:spLocks/>
          </p:cNvSpPr>
          <p:nvPr/>
        </p:nvSpPr>
        <p:spPr bwMode="auto">
          <a:xfrm>
            <a:off x="97974" y="4136565"/>
            <a:ext cx="5925456" cy="20476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800" kern="120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700" dirty="0" smtClean="0">
                <a:solidFill>
                  <a:schemeClr val="tx1"/>
                </a:solidFill>
              </a:rPr>
              <a:t>Some form of cost benefit data would be motivating in the form of a randomised trial which demonstrated out of those who received Rhinopinch versus manual pinch, how much HCP time it saved and whether the patient proceeded to packing</a:t>
            </a:r>
          </a:p>
          <a:p>
            <a:r>
              <a:rPr lang="en-GB" sz="1700" u="sng" dirty="0" smtClean="0">
                <a:solidFill>
                  <a:schemeClr val="tx1"/>
                </a:solidFill>
              </a:rPr>
              <a:t>However, given the simplicity of the product and the expectation of a more effective pinch, HCPs would be happy </a:t>
            </a:r>
            <a:r>
              <a:rPr lang="en-GB" sz="1700" u="sng" dirty="0">
                <a:solidFill>
                  <a:schemeClr val="tx1"/>
                </a:solidFill>
              </a:rPr>
              <a:t>to trial </a:t>
            </a:r>
            <a:r>
              <a:rPr lang="en-GB" sz="1700" u="sng" dirty="0" smtClean="0">
                <a:solidFill>
                  <a:schemeClr val="tx1"/>
                </a:solidFill>
              </a:rPr>
              <a:t>the product and conduct their own internal audit</a:t>
            </a:r>
          </a:p>
          <a:p>
            <a:r>
              <a:rPr lang="en-GB" sz="1700" dirty="0" smtClean="0">
                <a:solidFill>
                  <a:schemeClr val="tx1"/>
                </a:solidFill>
              </a:rPr>
              <a:t>All but one HCP (Scotland) expect a trial to provide positive results in terms of long term economic savings</a:t>
            </a:r>
            <a:endParaRPr lang="en-GB" sz="1700" dirty="0">
              <a:solidFill>
                <a:schemeClr val="tx1"/>
              </a:solidFill>
            </a:endParaRPr>
          </a:p>
          <a:p>
            <a:endParaRPr lang="en-GB" sz="1700" dirty="0" smtClean="0"/>
          </a:p>
          <a:p>
            <a:endParaRPr lang="en-GB" sz="1700" dirty="0" smtClean="0"/>
          </a:p>
        </p:txBody>
      </p:sp>
      <p:sp>
        <p:nvSpPr>
          <p:cNvPr id="9" name="Rounded Rectangular Callout 8"/>
          <p:cNvSpPr/>
          <p:nvPr/>
        </p:nvSpPr>
        <p:spPr>
          <a:xfrm>
            <a:off x="6110515" y="4078516"/>
            <a:ext cx="2844800" cy="2293256"/>
          </a:xfrm>
          <a:prstGeom prst="wedgeRoundRectCallout">
            <a:avLst>
              <a:gd name="adj1" fmla="val -43368"/>
              <a:gd name="adj2" fmla="val 5678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“If </a:t>
            </a:r>
            <a:r>
              <a:rPr lang="en-GB" sz="1200" i="1" dirty="0">
                <a:solidFill>
                  <a:schemeClr val="tx2">
                    <a:lumMod val="50000"/>
                  </a:schemeClr>
                </a:solidFill>
                <a:latin typeface="Calibri" pitchFamily="34" charset="0"/>
                <a:cs typeface="Calibri" pitchFamily="34" charset="0"/>
              </a:rPr>
              <a:t>I audit it I'd find out patients' satisfaction, nurses' satisfaction, and physicians' satisfaction…then we'd say OK, you had the nose pinch for 10 minutes, check the nose, any bleed? Yes / No. </a:t>
            </a:r>
            <a:r>
              <a:rPr lang="en-GB" sz="1200" i="1" dirty="0" smtClean="0">
                <a:solidFill>
                  <a:schemeClr val="tx2">
                    <a:lumMod val="50000"/>
                  </a:schemeClr>
                </a:solidFill>
                <a:latin typeface="Calibri" pitchFamily="34" charset="0"/>
                <a:cs typeface="Calibri" pitchFamily="34" charset="0"/>
              </a:rPr>
              <a:t>…Cautery</a:t>
            </a:r>
            <a:r>
              <a:rPr lang="en-GB" sz="1200" i="1" dirty="0">
                <a:solidFill>
                  <a:schemeClr val="tx2">
                    <a:lumMod val="50000"/>
                  </a:schemeClr>
                </a:solidFill>
                <a:latin typeface="Calibri" pitchFamily="34" charset="0"/>
                <a:cs typeface="Calibri" pitchFamily="34" charset="0"/>
              </a:rPr>
              <a:t>. Yes / No. Anything after cautery? Yes / No? Is it still bleeding, did they have a pack? Yes / No? ...We know the chain anyway - so we can  cut down the chain if we apply a proper pinch</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899616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HCPs would conduct an initial trial for 4-6 weeks to test the product and conduct an internal audit for use in a business case</a:t>
            </a:r>
            <a:endParaRPr lang="en-GB" sz="2000" dirty="0"/>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27</a:t>
            </a:fld>
            <a:endParaRPr lang="en-US" dirty="0"/>
          </a:p>
        </p:txBody>
      </p:sp>
      <p:sp>
        <p:nvSpPr>
          <p:cNvPr id="17" name="Rectangle 16"/>
          <p:cNvSpPr/>
          <p:nvPr/>
        </p:nvSpPr>
        <p:spPr>
          <a:xfrm>
            <a:off x="2178593" y="1281855"/>
            <a:ext cx="6707779" cy="3982629"/>
          </a:xfrm>
          <a:prstGeom prst="rect">
            <a:avLst/>
          </a:prstGeom>
          <a:solidFill>
            <a:schemeClr val="bg1"/>
          </a:solidFill>
          <a:ln w="28575">
            <a:solidFill>
              <a:schemeClr val="accent2"/>
            </a:solidFill>
          </a:ln>
        </p:spPr>
        <p:txBody>
          <a:bodyPr wrap="square">
            <a:spAutoFit/>
          </a:bodyPr>
          <a:lstStyle/>
          <a:p>
            <a:pPr lvl="0" eaLnBrk="0" hangingPunct="0">
              <a:spcBef>
                <a:spcPct val="20000"/>
              </a:spcBef>
              <a:buClr>
                <a:srgbClr val="F0BC00"/>
              </a:buClr>
            </a:pPr>
            <a:r>
              <a:rPr lang="en-GB" sz="1600" dirty="0" smtClean="0">
                <a:solidFill>
                  <a:srgbClr val="54A9C6">
                    <a:lumMod val="50000"/>
                  </a:srgbClr>
                </a:solidFill>
                <a:latin typeface="Calibri" pitchFamily="34" charset="0"/>
                <a:cs typeface="Calibri" pitchFamily="34" charset="0"/>
              </a:rPr>
              <a:t>All HCPs </a:t>
            </a:r>
            <a:r>
              <a:rPr lang="en-GB" sz="1600" dirty="0" smtClean="0">
                <a:solidFill>
                  <a:srgbClr val="54A9C6">
                    <a:lumMod val="50000"/>
                  </a:srgbClr>
                </a:solidFill>
                <a:latin typeface="Calibri" pitchFamily="34" charset="0"/>
                <a:cs typeface="Calibri" pitchFamily="34" charset="0"/>
              </a:rPr>
              <a:t>state they would </a:t>
            </a:r>
            <a:r>
              <a:rPr lang="en-GB" sz="1600" dirty="0" smtClean="0">
                <a:solidFill>
                  <a:srgbClr val="54A9C6">
                    <a:lumMod val="50000"/>
                  </a:srgbClr>
                </a:solidFill>
                <a:latin typeface="Calibri" pitchFamily="34" charset="0"/>
                <a:cs typeface="Calibri" pitchFamily="34" charset="0"/>
              </a:rPr>
              <a:t>require a trial period to test Rhinopinch</a:t>
            </a:r>
          </a:p>
          <a:p>
            <a:pPr marL="228600" lvl="0" indent="-228600" eaLnBrk="0" hangingPunct="0">
              <a:spcBef>
                <a:spcPct val="20000"/>
              </a:spcBef>
              <a:buClr>
                <a:srgbClr val="F0BC00"/>
              </a:buClr>
              <a:buFont typeface="Arial" charset="0"/>
              <a:buChar char="•"/>
            </a:pPr>
            <a:r>
              <a:rPr lang="en-GB" sz="1600" dirty="0" smtClean="0">
                <a:solidFill>
                  <a:srgbClr val="54A9C6">
                    <a:lumMod val="50000"/>
                  </a:srgbClr>
                </a:solidFill>
                <a:latin typeface="Calibri" pitchFamily="34" charset="0"/>
                <a:cs typeface="Calibri" pitchFamily="34" charset="0"/>
              </a:rPr>
              <a:t>Avg. 4-6 weeks trial required (in larger hospitals may only need a week given higher numbers of epistaxis)</a:t>
            </a:r>
          </a:p>
          <a:p>
            <a:pPr marL="228600" lvl="0" indent="-228600" eaLnBrk="0" hangingPunct="0">
              <a:spcBef>
                <a:spcPct val="20000"/>
              </a:spcBef>
              <a:buClr>
                <a:srgbClr val="F0BC00"/>
              </a:buClr>
              <a:buFont typeface="Arial" charset="0"/>
              <a:buChar char="•"/>
            </a:pPr>
            <a:r>
              <a:rPr lang="en-GB" sz="1600" dirty="0" smtClean="0">
                <a:solidFill>
                  <a:srgbClr val="54A9C6">
                    <a:lumMod val="50000"/>
                  </a:srgbClr>
                </a:solidFill>
                <a:latin typeface="Calibri" pitchFamily="34" charset="0"/>
                <a:cs typeface="Calibri" pitchFamily="34" charset="0"/>
              </a:rPr>
              <a:t>Most agree funds could easily be obtained from the department for trial, but 2 HCPs would expect free samples for trial duration</a:t>
            </a:r>
            <a:endParaRPr lang="en-GB" sz="1600" dirty="0">
              <a:solidFill>
                <a:srgbClr val="54A9C6">
                  <a:lumMod val="50000"/>
                </a:srgbClr>
              </a:solidFill>
              <a:latin typeface="Calibri" pitchFamily="34" charset="0"/>
              <a:cs typeface="Calibri" pitchFamily="34" charset="0"/>
            </a:endParaRPr>
          </a:p>
          <a:p>
            <a:pPr indent="-228600" eaLnBrk="0" hangingPunct="0">
              <a:spcBef>
                <a:spcPct val="20000"/>
              </a:spcBef>
              <a:buClr>
                <a:srgbClr val="F0BC00"/>
              </a:buClr>
              <a:buFont typeface="Arial" charset="0"/>
              <a:buChar char="•"/>
            </a:pPr>
            <a:r>
              <a:rPr lang="en-GB" sz="1600" dirty="0" smtClean="0">
                <a:solidFill>
                  <a:srgbClr val="54A9C6">
                    <a:lumMod val="50000"/>
                  </a:srgbClr>
                </a:solidFill>
                <a:latin typeface="Calibri" pitchFamily="34" charset="0"/>
                <a:cs typeface="Calibri" pitchFamily="34" charset="0"/>
              </a:rPr>
              <a:t>An internal audit would be performed during the trial:</a:t>
            </a:r>
          </a:p>
          <a:p>
            <a:pPr marL="514350" lvl="1" indent="-285750" eaLnBrk="0" hangingPunct="0">
              <a:spcBef>
                <a:spcPct val="20000"/>
              </a:spcBef>
              <a:buClr>
                <a:srgbClr val="F0BC00"/>
              </a:buClr>
              <a:buFont typeface="Courier New" pitchFamily="49" charset="0"/>
              <a:buChar char="o"/>
            </a:pPr>
            <a:r>
              <a:rPr lang="en-GB" sz="1600" i="1" dirty="0" smtClean="0">
                <a:solidFill>
                  <a:srgbClr val="54A9C6">
                    <a:lumMod val="50000"/>
                  </a:srgbClr>
                </a:solidFill>
                <a:latin typeface="Calibri" pitchFamily="34" charset="0"/>
                <a:cs typeface="Calibri" pitchFamily="34" charset="0"/>
              </a:rPr>
              <a:t>Does Rhinopinch save HCP time? Does it lead to shorter stay in Emergency Department?</a:t>
            </a:r>
          </a:p>
          <a:p>
            <a:pPr marL="514350" lvl="1" indent="-285750" eaLnBrk="0" hangingPunct="0">
              <a:spcBef>
                <a:spcPct val="20000"/>
              </a:spcBef>
              <a:buClr>
                <a:srgbClr val="F0BC00"/>
              </a:buClr>
              <a:buFont typeface="Courier New" pitchFamily="49" charset="0"/>
              <a:buChar char="o"/>
            </a:pPr>
            <a:r>
              <a:rPr lang="en-GB" sz="1600" i="1" dirty="0" smtClean="0">
                <a:solidFill>
                  <a:srgbClr val="54A9C6">
                    <a:lumMod val="50000"/>
                  </a:srgbClr>
                </a:solidFill>
                <a:latin typeface="Calibri" pitchFamily="34" charset="0"/>
                <a:cs typeface="Calibri" pitchFamily="34" charset="0"/>
              </a:rPr>
              <a:t>Does it work better than pinching?</a:t>
            </a:r>
          </a:p>
          <a:p>
            <a:pPr marL="514350" lvl="1" indent="-285750" eaLnBrk="0" hangingPunct="0">
              <a:spcBef>
                <a:spcPct val="20000"/>
              </a:spcBef>
              <a:buClr>
                <a:srgbClr val="F0BC00"/>
              </a:buClr>
              <a:buFont typeface="Courier New" pitchFamily="49" charset="0"/>
              <a:buChar char="o"/>
            </a:pPr>
            <a:r>
              <a:rPr lang="en-GB" sz="1600" i="1" dirty="0" smtClean="0">
                <a:solidFill>
                  <a:srgbClr val="54A9C6">
                    <a:lumMod val="50000"/>
                  </a:srgbClr>
                </a:solidFill>
                <a:latin typeface="Calibri" pitchFamily="34" charset="0"/>
                <a:cs typeface="Calibri" pitchFamily="34" charset="0"/>
              </a:rPr>
              <a:t>Does it prevent interventions (packing)? And hence ENT referral</a:t>
            </a:r>
            <a:endParaRPr lang="en-GB" sz="1600" i="1" dirty="0">
              <a:solidFill>
                <a:srgbClr val="54A9C6">
                  <a:lumMod val="50000"/>
                </a:srgbClr>
              </a:solidFill>
              <a:latin typeface="Calibri" pitchFamily="34" charset="0"/>
              <a:cs typeface="Calibri" pitchFamily="34" charset="0"/>
            </a:endParaRPr>
          </a:p>
          <a:p>
            <a:pPr marL="514350" lvl="1" indent="-285750" eaLnBrk="0" hangingPunct="0">
              <a:spcBef>
                <a:spcPct val="20000"/>
              </a:spcBef>
              <a:buClr>
                <a:srgbClr val="F0BC00"/>
              </a:buClr>
              <a:buFont typeface="Courier New" pitchFamily="49" charset="0"/>
              <a:buChar char="o"/>
            </a:pPr>
            <a:r>
              <a:rPr lang="en-GB" sz="1600" i="1" dirty="0" smtClean="0">
                <a:solidFill>
                  <a:srgbClr val="54A9C6">
                    <a:lumMod val="50000"/>
                  </a:srgbClr>
                </a:solidFill>
                <a:latin typeface="Calibri" pitchFamily="34" charset="0"/>
                <a:cs typeface="Calibri" pitchFamily="34" charset="0"/>
              </a:rPr>
              <a:t>What do nurses and consultant colleagues think of the product?</a:t>
            </a:r>
          </a:p>
          <a:p>
            <a:pPr marL="514350" lvl="1" indent="-285750" eaLnBrk="0" hangingPunct="0">
              <a:spcBef>
                <a:spcPct val="20000"/>
              </a:spcBef>
              <a:buClr>
                <a:srgbClr val="F0BC00"/>
              </a:buClr>
              <a:buFont typeface="Courier New" pitchFamily="49" charset="0"/>
              <a:buChar char="o"/>
            </a:pPr>
            <a:r>
              <a:rPr lang="en-GB" sz="1600" i="1" dirty="0" smtClean="0">
                <a:solidFill>
                  <a:srgbClr val="54A9C6">
                    <a:lumMod val="50000"/>
                  </a:srgbClr>
                </a:solidFill>
                <a:latin typeface="Calibri" pitchFamily="34" charset="0"/>
                <a:cs typeface="Calibri" pitchFamily="34" charset="0"/>
              </a:rPr>
              <a:t>Are there any objections from ENT colleagues?</a:t>
            </a:r>
          </a:p>
          <a:p>
            <a:pPr marL="514350" lvl="1" indent="-285750" eaLnBrk="0" hangingPunct="0">
              <a:spcBef>
                <a:spcPct val="20000"/>
              </a:spcBef>
              <a:buClr>
                <a:srgbClr val="F0BC00"/>
              </a:buClr>
              <a:buFont typeface="Courier New" pitchFamily="49" charset="0"/>
              <a:buChar char="o"/>
            </a:pPr>
            <a:r>
              <a:rPr lang="en-GB" sz="1600" i="1" dirty="0" smtClean="0">
                <a:solidFill>
                  <a:srgbClr val="54A9C6">
                    <a:lumMod val="50000"/>
                  </a:srgbClr>
                </a:solidFill>
                <a:latin typeface="Calibri" pitchFamily="34" charset="0"/>
                <a:cs typeface="Calibri" pitchFamily="34" charset="0"/>
              </a:rPr>
              <a:t>What do patients think? 1 HCP (England) would ask patients to complete a satisfaction survey</a:t>
            </a:r>
            <a:endParaRPr lang="en-GB" sz="1600" i="1" dirty="0">
              <a:solidFill>
                <a:srgbClr val="54A9C6">
                  <a:lumMod val="50000"/>
                </a:srgbClr>
              </a:solidFill>
              <a:latin typeface="Calibri" pitchFamily="34" charset="0"/>
              <a:cs typeface="Calibri" pitchFamily="34" charset="0"/>
            </a:endParaRPr>
          </a:p>
        </p:txBody>
      </p:sp>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8" y="1278913"/>
            <a:ext cx="1672411" cy="233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Brace 15"/>
          <p:cNvSpPr/>
          <p:nvPr/>
        </p:nvSpPr>
        <p:spPr>
          <a:xfrm>
            <a:off x="1508033" y="1465876"/>
            <a:ext cx="670560" cy="493554"/>
          </a:xfrm>
          <a:prstGeom prst="rightBrace">
            <a:avLst>
              <a:gd name="adj1" fmla="val 0"/>
              <a:gd name="adj2" fmla="val 55961"/>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22" name="Rounded Rectangular Callout 21"/>
          <p:cNvSpPr/>
          <p:nvPr/>
        </p:nvSpPr>
        <p:spPr>
          <a:xfrm>
            <a:off x="228600" y="5216934"/>
            <a:ext cx="4095402" cy="1371599"/>
          </a:xfrm>
          <a:prstGeom prst="wedgeRoundRectCallout">
            <a:avLst>
              <a:gd name="adj1" fmla="val 57157"/>
              <a:gd name="adj2" fmla="val -4708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“A </a:t>
            </a:r>
            <a:r>
              <a:rPr lang="en-GB" sz="1200" i="1" dirty="0">
                <a:solidFill>
                  <a:schemeClr val="tx2">
                    <a:lumMod val="50000"/>
                  </a:schemeClr>
                </a:solidFill>
                <a:latin typeface="Calibri" pitchFamily="34" charset="0"/>
                <a:cs typeface="Calibri" pitchFamily="34" charset="0"/>
              </a:rPr>
              <a:t>really low cost product like this - for a trial, would be easy. If we were then going to go towards this as a full time purchase, then it would just be a case of getting a bit of data about how many times we're likely  to use it, </a:t>
            </a:r>
            <a:r>
              <a:rPr lang="en-GB" sz="1200" i="1" dirty="0" smtClean="0">
                <a:solidFill>
                  <a:schemeClr val="tx2">
                    <a:lumMod val="50000"/>
                  </a:schemeClr>
                </a:solidFill>
                <a:latin typeface="Calibri" pitchFamily="34" charset="0"/>
                <a:cs typeface="Calibri" pitchFamily="34" charset="0"/>
              </a:rPr>
              <a:t>what’s </a:t>
            </a:r>
            <a:r>
              <a:rPr lang="en-GB" sz="1200" i="1" dirty="0">
                <a:solidFill>
                  <a:schemeClr val="tx2">
                    <a:lumMod val="50000"/>
                  </a:schemeClr>
                </a:solidFill>
                <a:latin typeface="Calibri" pitchFamily="34" charset="0"/>
                <a:cs typeface="Calibri" pitchFamily="34" charset="0"/>
              </a:rPr>
              <a:t>our potential annual saving going to be and writing a relatively short business case about it.“ </a:t>
            </a:r>
            <a:r>
              <a:rPr lang="en-GB" sz="1200" i="1" dirty="0" smtClean="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
        <p:nvSpPr>
          <p:cNvPr id="23" name="Rounded Rectangular Callout 22"/>
          <p:cNvSpPr/>
          <p:nvPr/>
        </p:nvSpPr>
        <p:spPr>
          <a:xfrm>
            <a:off x="5092893" y="5216933"/>
            <a:ext cx="3347392" cy="1371599"/>
          </a:xfrm>
          <a:prstGeom prst="wedgeRoundRectCallout">
            <a:avLst>
              <a:gd name="adj1" fmla="val 57157"/>
              <a:gd name="adj2" fmla="val -4708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“If </a:t>
            </a:r>
            <a:r>
              <a:rPr lang="en-GB" sz="1200" i="1" dirty="0">
                <a:solidFill>
                  <a:schemeClr val="tx2">
                    <a:lumMod val="50000"/>
                  </a:schemeClr>
                </a:solidFill>
                <a:latin typeface="Calibri" pitchFamily="34" charset="0"/>
                <a:cs typeface="Calibri" pitchFamily="34" charset="0"/>
              </a:rPr>
              <a:t>it was brand new to the department, then I image you'd want to </a:t>
            </a:r>
            <a:r>
              <a:rPr lang="en-GB" sz="1200" i="1" dirty="0" smtClean="0">
                <a:solidFill>
                  <a:schemeClr val="tx2">
                    <a:lumMod val="50000"/>
                  </a:schemeClr>
                </a:solidFill>
                <a:latin typeface="Calibri" pitchFamily="34" charset="0"/>
                <a:cs typeface="Calibri" pitchFamily="34" charset="0"/>
              </a:rPr>
              <a:t>ask </a:t>
            </a:r>
            <a:r>
              <a:rPr lang="en-GB" sz="1200" i="1" dirty="0">
                <a:solidFill>
                  <a:schemeClr val="tx2">
                    <a:lumMod val="50000"/>
                  </a:schemeClr>
                </a:solidFill>
                <a:latin typeface="Calibri" pitchFamily="34" charset="0"/>
                <a:cs typeface="Calibri" pitchFamily="34" charset="0"/>
              </a:rPr>
              <a:t>Ear, Nose and Throat what they thought about it, because obviously if they're dead set </a:t>
            </a:r>
            <a:r>
              <a:rPr lang="en-GB" sz="1200" i="1" dirty="0" smtClean="0">
                <a:solidFill>
                  <a:schemeClr val="tx2">
                    <a:lumMod val="50000"/>
                  </a:schemeClr>
                </a:solidFill>
                <a:latin typeface="Calibri" pitchFamily="34" charset="0"/>
                <a:cs typeface="Calibri" pitchFamily="34" charset="0"/>
              </a:rPr>
              <a:t>against </a:t>
            </a:r>
            <a:r>
              <a:rPr lang="en-GB" sz="1200" i="1" dirty="0">
                <a:solidFill>
                  <a:schemeClr val="tx2">
                    <a:lumMod val="50000"/>
                  </a:schemeClr>
                </a:solidFill>
                <a:latin typeface="Calibri" pitchFamily="34" charset="0"/>
                <a:cs typeface="Calibri" pitchFamily="34" charset="0"/>
              </a:rPr>
              <a:t>it…you're gonna want to speak to the specialists. You might take their advice, you might not...it would be a sensible thing to ask</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 (user), Scotland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88452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41288"/>
            <a:ext cx="7294880" cy="901700"/>
          </a:xfrm>
        </p:spPr>
        <p:txBody>
          <a:bodyPr/>
          <a:lstStyle/>
          <a:p>
            <a:r>
              <a:rPr lang="en-GB" sz="2000" dirty="0" smtClean="0"/>
              <a:t>HCPs expect the case to outline reduced HCP time and/or use of other interventions and hence demonstrate a long term benefit to including Rhinopinch in the departmental budget</a:t>
            </a:r>
            <a:endParaRPr lang="en-GB" sz="2000" dirty="0"/>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28</a:t>
            </a:fld>
            <a:endParaRPr lang="en-US" dirty="0"/>
          </a:p>
        </p:txBody>
      </p:sp>
      <p:sp>
        <p:nvSpPr>
          <p:cNvPr id="17" name="Rectangle 16"/>
          <p:cNvSpPr/>
          <p:nvPr/>
        </p:nvSpPr>
        <p:spPr>
          <a:xfrm>
            <a:off x="2368733" y="1281855"/>
            <a:ext cx="6517639" cy="3493264"/>
          </a:xfrm>
          <a:prstGeom prst="rect">
            <a:avLst/>
          </a:prstGeom>
          <a:solidFill>
            <a:schemeClr val="bg1"/>
          </a:solidFill>
          <a:ln w="28575">
            <a:solidFill>
              <a:schemeClr val="accent2"/>
            </a:solidFill>
          </a:ln>
        </p:spPr>
        <p:txBody>
          <a:bodyPr wrap="square">
            <a:spAutoFit/>
          </a:bodyPr>
          <a:lstStyle/>
          <a:p>
            <a:pPr marL="0" lvl="1" eaLnBrk="0" hangingPunct="0">
              <a:spcBef>
                <a:spcPct val="20000"/>
              </a:spcBef>
              <a:buClr>
                <a:srgbClr val="F0BC00"/>
              </a:buClr>
            </a:pPr>
            <a:r>
              <a:rPr lang="en-GB" sz="1700" dirty="0" smtClean="0">
                <a:solidFill>
                  <a:srgbClr val="54A9C6">
                    <a:lumMod val="50000"/>
                  </a:srgbClr>
                </a:solidFill>
                <a:latin typeface="Calibri" pitchFamily="34" charset="0"/>
                <a:cs typeface="Calibri" pitchFamily="34" charset="0"/>
              </a:rPr>
              <a:t>Consultants would be responsible for compiling a short business case outlining the results from the trial, to include</a:t>
            </a:r>
          </a:p>
          <a:p>
            <a:pPr marL="514350" lvl="1" indent="-285750" eaLnBrk="0" hangingPunct="0">
              <a:spcBef>
                <a:spcPct val="20000"/>
              </a:spcBef>
              <a:buClr>
                <a:srgbClr val="F0BC00"/>
              </a:buClr>
              <a:buFont typeface="Wingdings" pitchFamily="2" charset="2"/>
              <a:buChar char="v"/>
            </a:pPr>
            <a:r>
              <a:rPr lang="en-GB" sz="1700" i="1" dirty="0">
                <a:solidFill>
                  <a:srgbClr val="54A9C6">
                    <a:lumMod val="50000"/>
                  </a:srgbClr>
                </a:solidFill>
                <a:latin typeface="Calibri" pitchFamily="34" charset="0"/>
                <a:cs typeface="Calibri" pitchFamily="34" charset="0"/>
              </a:rPr>
              <a:t>Product benefit (e.g. reduced HCP time, reduced use of Rapid Rhino) and long term cost saving</a:t>
            </a:r>
          </a:p>
          <a:p>
            <a:pPr marL="514350" lvl="1" indent="-285750" eaLnBrk="0" hangingPunct="0">
              <a:spcBef>
                <a:spcPct val="20000"/>
              </a:spcBef>
              <a:buClr>
                <a:srgbClr val="F0BC00"/>
              </a:buClr>
              <a:buFont typeface="Wingdings" pitchFamily="2" charset="2"/>
              <a:buChar char="v"/>
            </a:pPr>
            <a:r>
              <a:rPr lang="en-GB" sz="1700" i="1" dirty="0">
                <a:solidFill>
                  <a:srgbClr val="54A9C6">
                    <a:lumMod val="50000"/>
                  </a:srgbClr>
                </a:solidFill>
                <a:latin typeface="Calibri" pitchFamily="34" charset="0"/>
                <a:cs typeface="Calibri" pitchFamily="34" charset="0"/>
              </a:rPr>
              <a:t>Consultant and nurse advocacy</a:t>
            </a:r>
          </a:p>
          <a:p>
            <a:pPr marL="514350" lvl="1" indent="-285750" eaLnBrk="0" hangingPunct="0">
              <a:spcBef>
                <a:spcPct val="20000"/>
              </a:spcBef>
              <a:buClr>
                <a:srgbClr val="F0BC00"/>
              </a:buClr>
              <a:buFont typeface="Wingdings" pitchFamily="2" charset="2"/>
              <a:buChar char="v"/>
            </a:pPr>
            <a:r>
              <a:rPr lang="en-GB" sz="1700" i="1" dirty="0">
                <a:solidFill>
                  <a:srgbClr val="54A9C6">
                    <a:lumMod val="50000"/>
                  </a:srgbClr>
                </a:solidFill>
                <a:latin typeface="Calibri" pitchFamily="34" charset="0"/>
                <a:cs typeface="Calibri" pitchFamily="34" charset="0"/>
              </a:rPr>
              <a:t>Patient feedback</a:t>
            </a:r>
          </a:p>
          <a:p>
            <a:pPr marL="0" lvl="1" eaLnBrk="0" hangingPunct="0">
              <a:spcBef>
                <a:spcPct val="20000"/>
              </a:spcBef>
              <a:buClr>
                <a:srgbClr val="F0BC00"/>
              </a:buClr>
            </a:pPr>
            <a:r>
              <a:rPr lang="en-GB" sz="1700" dirty="0" smtClean="0">
                <a:solidFill>
                  <a:srgbClr val="54A9C6">
                    <a:lumMod val="50000"/>
                  </a:srgbClr>
                </a:solidFill>
                <a:latin typeface="Calibri" pitchFamily="34" charset="0"/>
                <a:cs typeface="Calibri" pitchFamily="34" charset="0"/>
              </a:rPr>
              <a:t>The business case in most cases would only go to departmental budget holders who would give final go ahead </a:t>
            </a:r>
            <a:r>
              <a:rPr lang="en-GB" sz="1700" i="1" dirty="0" smtClean="0">
                <a:solidFill>
                  <a:srgbClr val="54A9C6">
                    <a:lumMod val="50000"/>
                  </a:srgbClr>
                </a:solidFill>
                <a:latin typeface="Calibri" pitchFamily="34" charset="0"/>
                <a:cs typeface="Calibri" pitchFamily="34" charset="0"/>
              </a:rPr>
              <a:t>(‘Divisional Manager’, ‘Operations Manager’, Clinical Department Lead’, ‘Business Manager’)</a:t>
            </a:r>
          </a:p>
          <a:p>
            <a:pPr marL="0" lvl="1" eaLnBrk="0" hangingPunct="0">
              <a:spcBef>
                <a:spcPct val="20000"/>
              </a:spcBef>
              <a:buClr>
                <a:srgbClr val="F0BC00"/>
              </a:buClr>
            </a:pPr>
            <a:r>
              <a:rPr lang="en-GB" sz="1700" dirty="0" smtClean="0">
                <a:solidFill>
                  <a:srgbClr val="54A9C6">
                    <a:lumMod val="50000"/>
                  </a:srgbClr>
                </a:solidFill>
                <a:latin typeface="Calibri" pitchFamily="34" charset="0"/>
                <a:cs typeface="Calibri" pitchFamily="34" charset="0"/>
              </a:rPr>
              <a:t>Given the low cost of the product it is unlikely there would be a need to justify to central procurement; only one HCP said central procurement likely to be involved (England)</a:t>
            </a:r>
          </a:p>
        </p:txBody>
      </p:sp>
      <p:sp>
        <p:nvSpPr>
          <p:cNvPr id="16" name="Right Brace 15"/>
          <p:cNvSpPr/>
          <p:nvPr/>
        </p:nvSpPr>
        <p:spPr>
          <a:xfrm>
            <a:off x="1698173" y="2416653"/>
            <a:ext cx="670560" cy="921634"/>
          </a:xfrm>
          <a:prstGeom prst="rightBrace">
            <a:avLst>
              <a:gd name="adj1" fmla="val 0"/>
              <a:gd name="adj2" fmla="val 55961"/>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8" y="1278913"/>
            <a:ext cx="1672411" cy="233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07406" y="5003625"/>
            <a:ext cx="8876937" cy="1629401"/>
          </a:xfrm>
          <a:solidFill>
            <a:schemeClr val="bg1"/>
          </a:solidFill>
          <a:ln>
            <a:solidFill>
              <a:schemeClr val="accent2"/>
            </a:solidFill>
          </a:ln>
        </p:spPr>
        <p:txBody>
          <a:bodyPr/>
          <a:lstStyle/>
          <a:p>
            <a:pPr marL="87313" lvl="1" indent="0">
              <a:buNone/>
            </a:pPr>
            <a:r>
              <a:rPr lang="en-GB" sz="1500" b="1" dirty="0" smtClean="0"/>
              <a:t>Reordering: usually a nurse within the department is responsible for maintaining stock and will be notified when stocks get low</a:t>
            </a:r>
          </a:p>
          <a:p>
            <a:pPr lvl="1">
              <a:spcBef>
                <a:spcPts val="0"/>
              </a:spcBef>
            </a:pPr>
            <a:r>
              <a:rPr lang="en-GB" sz="1500" dirty="0" smtClean="0"/>
              <a:t>Process </a:t>
            </a:r>
            <a:r>
              <a:rPr lang="en-GB" sz="1500" dirty="0" smtClean="0"/>
              <a:t>considered </a:t>
            </a:r>
            <a:r>
              <a:rPr lang="en-GB" sz="1500" dirty="0" smtClean="0"/>
              <a:t>straight forward once a product has been </a:t>
            </a:r>
            <a:r>
              <a:rPr lang="en-GB" sz="1500" dirty="0" smtClean="0"/>
              <a:t>approved; 1 </a:t>
            </a:r>
            <a:r>
              <a:rPr lang="en-GB" sz="1500" dirty="0" smtClean="0"/>
              <a:t>HCP mentions the Oracle system; each time a piece of kit gets used it is recorded therefore automatically alerts when stocks get low</a:t>
            </a:r>
          </a:p>
          <a:p>
            <a:pPr lvl="1">
              <a:spcBef>
                <a:spcPts val="0"/>
              </a:spcBef>
            </a:pPr>
            <a:r>
              <a:rPr lang="en-GB" sz="1500" dirty="0"/>
              <a:t>1 user mentions sometimes </a:t>
            </a:r>
            <a:r>
              <a:rPr lang="en-GB" sz="1500" dirty="0" smtClean="0"/>
              <a:t>there are availability </a:t>
            </a:r>
            <a:r>
              <a:rPr lang="en-GB" sz="1500" dirty="0"/>
              <a:t>issues if nurse has not noticed stocks getting low; could be helpful to have reminder in </a:t>
            </a:r>
            <a:r>
              <a:rPr lang="en-GB" sz="1500" dirty="0" smtClean="0"/>
              <a:t>box</a:t>
            </a:r>
            <a:endParaRPr lang="en-GB" sz="1500" dirty="0"/>
          </a:p>
          <a:p>
            <a:pPr lvl="1">
              <a:spcBef>
                <a:spcPts val="0"/>
              </a:spcBef>
            </a:pPr>
            <a:r>
              <a:rPr lang="en-GB" sz="1500" dirty="0" smtClean="0"/>
              <a:t>Due to no expiry </a:t>
            </a:r>
            <a:r>
              <a:rPr lang="en-GB" sz="1500" dirty="0" smtClean="0"/>
              <a:t>on the product so could in theory bulk buy, providing storage not an </a:t>
            </a:r>
            <a:r>
              <a:rPr lang="en-GB" sz="1500" dirty="0" smtClean="0"/>
              <a:t>issue</a:t>
            </a:r>
          </a:p>
        </p:txBody>
      </p:sp>
      <p:sp>
        <p:nvSpPr>
          <p:cNvPr id="18" name="Rounded Rectangular Callout 17"/>
          <p:cNvSpPr/>
          <p:nvPr/>
        </p:nvSpPr>
        <p:spPr>
          <a:xfrm>
            <a:off x="121921" y="3513871"/>
            <a:ext cx="2246812" cy="1479049"/>
          </a:xfrm>
          <a:prstGeom prst="wedgeRoundRectCallout">
            <a:avLst>
              <a:gd name="adj1" fmla="val 43549"/>
              <a:gd name="adj2" fmla="val -62407"/>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“It </a:t>
            </a:r>
            <a:r>
              <a:rPr lang="en-GB" sz="1200" i="1" dirty="0">
                <a:solidFill>
                  <a:schemeClr val="tx2">
                    <a:lumMod val="50000"/>
                  </a:schemeClr>
                </a:solidFill>
                <a:latin typeface="Calibri" pitchFamily="34" charset="0"/>
                <a:cs typeface="Calibri" pitchFamily="34" charset="0"/>
              </a:rPr>
              <a:t>would be the clinical lead </a:t>
            </a:r>
            <a:r>
              <a:rPr lang="en-GB" sz="1200" i="1" dirty="0" smtClean="0">
                <a:solidFill>
                  <a:schemeClr val="tx2">
                    <a:lumMod val="50000"/>
                  </a:schemeClr>
                </a:solidFill>
                <a:latin typeface="Calibri" pitchFamily="34" charset="0"/>
                <a:cs typeface="Calibri" pitchFamily="34" charset="0"/>
              </a:rPr>
              <a:t>I think</a:t>
            </a:r>
            <a:r>
              <a:rPr lang="en-GB" sz="1200" i="1" dirty="0">
                <a:solidFill>
                  <a:schemeClr val="tx2">
                    <a:lumMod val="50000"/>
                  </a:schemeClr>
                </a:solidFill>
                <a:latin typeface="Calibri" pitchFamily="34" charset="0"/>
                <a:cs typeface="Calibri" pitchFamily="34" charset="0"/>
              </a:rPr>
              <a:t>. </a:t>
            </a:r>
            <a:r>
              <a:rPr lang="en-GB" sz="1200" i="1" dirty="0" smtClean="0">
                <a:solidFill>
                  <a:schemeClr val="tx2">
                    <a:lumMod val="50000"/>
                  </a:schemeClr>
                </a:solidFill>
                <a:latin typeface="Calibri" pitchFamily="34" charset="0"/>
                <a:cs typeface="Calibri" pitchFamily="34" charset="0"/>
              </a:rPr>
              <a:t>At </a:t>
            </a:r>
            <a:r>
              <a:rPr lang="en-GB" sz="1200" i="1" dirty="0">
                <a:solidFill>
                  <a:schemeClr val="tx2">
                    <a:lumMod val="50000"/>
                  </a:schemeClr>
                </a:solidFill>
                <a:latin typeface="Calibri" pitchFamily="34" charset="0"/>
                <a:cs typeface="Calibri" pitchFamily="34" charset="0"/>
              </a:rPr>
              <a:t>this cost price I</a:t>
            </a:r>
            <a:r>
              <a:rPr lang="en-GB" sz="1200" i="1" dirty="0" smtClean="0">
                <a:solidFill>
                  <a:schemeClr val="tx2">
                    <a:lumMod val="50000"/>
                  </a:schemeClr>
                </a:solidFill>
                <a:latin typeface="Calibri" pitchFamily="34" charset="0"/>
                <a:cs typeface="Calibri" pitchFamily="34" charset="0"/>
              </a:rPr>
              <a:t> don't </a:t>
            </a:r>
            <a:r>
              <a:rPr lang="en-GB" sz="1200" i="1" dirty="0">
                <a:solidFill>
                  <a:schemeClr val="tx2">
                    <a:lumMod val="50000"/>
                  </a:schemeClr>
                </a:solidFill>
                <a:latin typeface="Calibri" pitchFamily="34" charset="0"/>
                <a:cs typeface="Calibri" pitchFamily="34" charset="0"/>
              </a:rPr>
              <a:t>think the manager is going to say anything...its not like its a big capital cost or its going to have significant </a:t>
            </a:r>
            <a:r>
              <a:rPr lang="en-GB" sz="1200" i="1" dirty="0" smtClean="0">
                <a:solidFill>
                  <a:schemeClr val="tx2">
                    <a:lumMod val="50000"/>
                  </a:schemeClr>
                </a:solidFill>
                <a:latin typeface="Calibri" pitchFamily="34" charset="0"/>
                <a:cs typeface="Calibri" pitchFamily="34" charset="0"/>
              </a:rPr>
              <a:t>on-going </a:t>
            </a:r>
            <a:r>
              <a:rPr lang="en-GB" sz="1200" i="1" dirty="0">
                <a:solidFill>
                  <a:schemeClr val="tx2">
                    <a:lumMod val="50000"/>
                  </a:schemeClr>
                </a:solidFill>
                <a:latin typeface="Calibri" pitchFamily="34" charset="0"/>
                <a:cs typeface="Calibri" pitchFamily="34" charset="0"/>
              </a:rPr>
              <a:t>costs</a:t>
            </a:r>
            <a:r>
              <a:rPr lang="en-GB" sz="1200" i="1" dirty="0" smtClean="0">
                <a:solidFill>
                  <a:schemeClr val="tx2">
                    <a:lumMod val="50000"/>
                  </a:schemeClr>
                </a:solidFill>
                <a:latin typeface="Calibri" pitchFamily="34" charset="0"/>
                <a:cs typeface="Calibri" pitchFamily="34" charset="0"/>
              </a:rPr>
              <a:t>.”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112025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HCPs feel the best way to raise awareness of the product is through showcasing at relevant conferences, and direct contact with the department themselves</a:t>
            </a:r>
            <a:endParaRPr lang="en-GB" sz="2000"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29</a:t>
            </a:fld>
            <a:endParaRPr lang="en-US" dirty="0"/>
          </a:p>
        </p:txBody>
      </p:sp>
      <p:sp>
        <p:nvSpPr>
          <p:cNvPr id="4" name="Content Placeholder 2"/>
          <p:cNvSpPr txBox="1">
            <a:spLocks/>
          </p:cNvSpPr>
          <p:nvPr/>
        </p:nvSpPr>
        <p:spPr>
          <a:xfrm>
            <a:off x="1688661" y="1394729"/>
            <a:ext cx="4867470" cy="4962526"/>
          </a:xfrm>
          <a:prstGeom prst="rect">
            <a:avLst/>
          </a:prstGeom>
        </p:spPr>
        <p:txBody>
          <a:bodyPr/>
          <a:lstStyle>
            <a:lvl1pPr marL="2286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1pPr>
            <a:lvl2pPr marL="457200" indent="-228600" algn="l" rtl="0" eaLnBrk="0" fontAlgn="base" hangingPunct="0">
              <a:spcBef>
                <a:spcPct val="20000"/>
              </a:spcBef>
              <a:spcAft>
                <a:spcPct val="0"/>
              </a:spcAft>
              <a:buClr>
                <a:schemeClr val="accent2"/>
              </a:buClr>
              <a:buFont typeface="Arial" charset="0"/>
              <a:buChar char="•"/>
              <a:defRPr lang="en-US" kern="1200" smtClean="0">
                <a:solidFill>
                  <a:schemeClr val="accent4">
                    <a:lumMod val="50000"/>
                  </a:schemeClr>
                </a:solidFill>
                <a:latin typeface="Calibri" pitchFamily="34" charset="0"/>
                <a:ea typeface="+mn-ea"/>
                <a:cs typeface="Calibri" pitchFamily="34" charset="0"/>
              </a:defRPr>
            </a:lvl2pPr>
            <a:lvl3pPr marL="6858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3pPr>
            <a:lvl4pPr marL="9144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4pPr>
            <a:lvl5pPr marL="1143000" indent="-228600" algn="l" rtl="0" eaLnBrk="0" fontAlgn="base" hangingPunct="0">
              <a:spcBef>
                <a:spcPct val="20000"/>
              </a:spcBef>
              <a:spcAft>
                <a:spcPct val="0"/>
              </a:spcAft>
              <a:buClr>
                <a:schemeClr val="accent2"/>
              </a:buClr>
              <a:buFont typeface="Arial" charset="0"/>
              <a:buChar char="•"/>
              <a:defRPr lang="en-US" sz="1600" kern="1200" smtClean="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pPr>
            <a:r>
              <a:rPr lang="en-GB" sz="2000" b="1" dirty="0" smtClean="0"/>
              <a:t>Free product samples: </a:t>
            </a:r>
            <a:r>
              <a:rPr lang="en-GB" dirty="0" smtClean="0"/>
              <a:t>get in direct contact with emergency department staff and provide free samples </a:t>
            </a:r>
            <a:r>
              <a:rPr lang="en-GB" dirty="0"/>
              <a:t>to A&amp;E </a:t>
            </a:r>
            <a:r>
              <a:rPr lang="en-GB" dirty="0" smtClean="0"/>
              <a:t>staff for trial</a:t>
            </a:r>
          </a:p>
          <a:p>
            <a:pPr marL="228600" lvl="1"/>
            <a:endParaRPr lang="en-GB" dirty="0" smtClean="0"/>
          </a:p>
          <a:p>
            <a:pPr marL="342900" lvl="1" indent="-342900">
              <a:buFont typeface="Wingdings" pitchFamily="2" charset="2"/>
              <a:buChar char="«"/>
            </a:pPr>
            <a:r>
              <a:rPr lang="en-GB" sz="2000" b="1" dirty="0"/>
              <a:t>Conferences: </a:t>
            </a:r>
            <a:r>
              <a:rPr lang="en-GB" dirty="0"/>
              <a:t>get a booth and </a:t>
            </a:r>
            <a:r>
              <a:rPr lang="en-GB" dirty="0" smtClean="0"/>
              <a:t>demonstrate the product and </a:t>
            </a:r>
            <a:r>
              <a:rPr lang="en-GB" dirty="0"/>
              <a:t>raise </a:t>
            </a:r>
            <a:r>
              <a:rPr lang="en-GB" dirty="0" smtClean="0"/>
              <a:t>awareness</a:t>
            </a:r>
            <a:endParaRPr lang="en-GB" dirty="0"/>
          </a:p>
          <a:p>
            <a:pPr marL="530225" lvl="2" indent="-176213">
              <a:buClr>
                <a:schemeClr val="tx2"/>
              </a:buClr>
              <a:buFont typeface="Arial" pitchFamily="34" charset="0"/>
              <a:buChar char="•"/>
            </a:pPr>
            <a:r>
              <a:rPr lang="en-GB" i="1" dirty="0" smtClean="0"/>
              <a:t>College </a:t>
            </a:r>
            <a:r>
              <a:rPr lang="en-GB" i="1" dirty="0"/>
              <a:t>of </a:t>
            </a:r>
            <a:r>
              <a:rPr lang="en-GB" i="1" dirty="0" smtClean="0"/>
              <a:t>Emergency Medicine annual conference</a:t>
            </a:r>
            <a:endParaRPr lang="en-GB" i="1" dirty="0"/>
          </a:p>
          <a:p>
            <a:pPr marL="530225" lvl="2" indent="-176213">
              <a:buClr>
                <a:schemeClr val="tx2"/>
              </a:buClr>
            </a:pPr>
            <a:r>
              <a:rPr lang="en-GB" i="1" dirty="0" smtClean="0"/>
              <a:t>Trainee conferences including trauma courses (ATLS)</a:t>
            </a:r>
            <a:endParaRPr lang="en-GB" i="1" dirty="0"/>
          </a:p>
          <a:p>
            <a:pPr marL="530225" lvl="1" indent="-176213">
              <a:buClr>
                <a:schemeClr val="tx2"/>
              </a:buClr>
            </a:pPr>
            <a:r>
              <a:rPr lang="en-GB" sz="1600" i="1" dirty="0" smtClean="0"/>
              <a:t>Other annual </a:t>
            </a:r>
            <a:r>
              <a:rPr lang="en-GB" sz="1600" i="1" dirty="0"/>
              <a:t>A&amp;E </a:t>
            </a:r>
            <a:r>
              <a:rPr lang="en-GB" sz="1600" i="1" dirty="0" smtClean="0"/>
              <a:t>scientific meetings</a:t>
            </a:r>
            <a:endParaRPr lang="en-GB" sz="1600" i="1" dirty="0"/>
          </a:p>
          <a:p>
            <a:endParaRPr lang="en-GB" dirty="0" smtClean="0"/>
          </a:p>
          <a:p>
            <a:pPr marL="354013" indent="-354013">
              <a:buFont typeface="Wingdings" pitchFamily="2" charset="2"/>
              <a:buChar char="«"/>
            </a:pPr>
            <a:r>
              <a:rPr lang="en-GB" sz="2000" b="1" dirty="0"/>
              <a:t>Direct mail</a:t>
            </a:r>
            <a:r>
              <a:rPr lang="en-GB" dirty="0" smtClean="0"/>
              <a:t>: HCPs suggest they often </a:t>
            </a:r>
            <a:r>
              <a:rPr lang="en-GB" dirty="0"/>
              <a:t>receive </a:t>
            </a:r>
            <a:r>
              <a:rPr lang="en-GB" dirty="0" smtClean="0"/>
              <a:t>industry email </a:t>
            </a:r>
            <a:r>
              <a:rPr lang="en-GB" dirty="0"/>
              <a:t>summaries </a:t>
            </a:r>
            <a:r>
              <a:rPr lang="en-GB" dirty="0" smtClean="0"/>
              <a:t>from companies with general </a:t>
            </a:r>
            <a:r>
              <a:rPr lang="en-GB" dirty="0"/>
              <a:t>articles relevant to </a:t>
            </a:r>
            <a:r>
              <a:rPr lang="en-GB" dirty="0" smtClean="0"/>
              <a:t>A&amp;E, or requests from companies to demonstrate their product</a:t>
            </a:r>
            <a:endParaRPr lang="en-GB" sz="1600" i="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4" y="2957539"/>
            <a:ext cx="1555997" cy="824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C:\Users\lucy\Desktop\0000029_nose_bleed_epistaxis_rhinopinch_nasal_clip_x5_300.gif"/>
          <p:cNvPicPr>
            <a:picLocks noChangeAspect="1" noChangeArrowheads="1"/>
          </p:cNvPicPr>
          <p:nvPr/>
        </p:nvPicPr>
        <p:blipFill rotWithShape="1">
          <a:blip r:embed="rId3">
            <a:extLst>
              <a:ext uri="{28A0092B-C50C-407E-A947-70E740481C1C}">
                <a14:useLocalDpi xmlns:a14="http://schemas.microsoft.com/office/drawing/2010/main" val="0"/>
              </a:ext>
            </a:extLst>
          </a:blip>
          <a:srcRect l="8069" t="-350" r="6304" b="350"/>
          <a:stretch/>
        </p:blipFill>
        <p:spPr bwMode="auto">
          <a:xfrm>
            <a:off x="222413" y="1311896"/>
            <a:ext cx="1206994" cy="93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31" y="4829910"/>
            <a:ext cx="1045322" cy="1045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a:xfrm>
            <a:off x="6556131" y="1402414"/>
            <a:ext cx="2433478" cy="2101512"/>
          </a:xfrm>
          <a:prstGeom prst="wedgeRoundRectCallout">
            <a:avLst>
              <a:gd name="adj1" fmla="val 41137"/>
              <a:gd name="adj2" fmla="val -5932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a:solidFill>
                  <a:schemeClr val="tx2">
                    <a:lumMod val="50000"/>
                  </a:schemeClr>
                </a:solidFill>
                <a:latin typeface="Calibri" pitchFamily="34" charset="0"/>
                <a:cs typeface="Calibri" pitchFamily="34" charset="0"/>
              </a:rPr>
              <a:t>“Its just the way many reps do, they turn up and say </a:t>
            </a:r>
            <a:r>
              <a:rPr lang="en-GB" sz="1200" i="1" dirty="0" smtClean="0">
                <a:solidFill>
                  <a:schemeClr val="tx2">
                    <a:lumMod val="50000"/>
                  </a:schemeClr>
                </a:solidFill>
                <a:latin typeface="Calibri" pitchFamily="34" charset="0"/>
                <a:cs typeface="Calibri" pitchFamily="34" charset="0"/>
              </a:rPr>
              <a:t>‘Here's </a:t>
            </a:r>
            <a:r>
              <a:rPr lang="en-GB" sz="1200" i="1" dirty="0">
                <a:solidFill>
                  <a:schemeClr val="tx2">
                    <a:lumMod val="50000"/>
                  </a:schemeClr>
                </a:solidFill>
                <a:latin typeface="Calibri" pitchFamily="34" charset="0"/>
                <a:cs typeface="Calibri" pitchFamily="34" charset="0"/>
              </a:rPr>
              <a:t>ten, </a:t>
            </a:r>
            <a:r>
              <a:rPr lang="en-GB" sz="1200" i="1" dirty="0" smtClean="0">
                <a:solidFill>
                  <a:schemeClr val="tx2">
                    <a:lumMod val="50000"/>
                  </a:schemeClr>
                </a:solidFill>
                <a:latin typeface="Calibri" pitchFamily="34" charset="0"/>
                <a:cs typeface="Calibri" pitchFamily="34" charset="0"/>
              </a:rPr>
              <a:t>please play </a:t>
            </a:r>
            <a:r>
              <a:rPr lang="en-GB" sz="1200" i="1" dirty="0">
                <a:solidFill>
                  <a:schemeClr val="tx2">
                    <a:lumMod val="50000"/>
                  </a:schemeClr>
                </a:solidFill>
                <a:latin typeface="Calibri" pitchFamily="34" charset="0"/>
                <a:cs typeface="Calibri" pitchFamily="34" charset="0"/>
              </a:rPr>
              <a:t>with them, please try them on a few people and see what you </a:t>
            </a:r>
            <a:r>
              <a:rPr lang="en-GB" sz="1200" i="1" dirty="0" smtClean="0">
                <a:solidFill>
                  <a:schemeClr val="tx2">
                    <a:lumMod val="50000"/>
                  </a:schemeClr>
                </a:solidFill>
                <a:latin typeface="Calibri" pitchFamily="34" charset="0"/>
                <a:cs typeface="Calibri" pitchFamily="34" charset="0"/>
              </a:rPr>
              <a:t>think.’ Its </a:t>
            </a:r>
            <a:r>
              <a:rPr lang="en-GB" sz="1200" i="1" dirty="0">
                <a:solidFill>
                  <a:schemeClr val="tx2">
                    <a:lumMod val="50000"/>
                  </a:schemeClr>
                </a:solidFill>
                <a:latin typeface="Calibri" pitchFamily="34" charset="0"/>
                <a:cs typeface="Calibri" pitchFamily="34" charset="0"/>
              </a:rPr>
              <a:t>very common with a lot of products</a:t>
            </a:r>
            <a:r>
              <a:rPr lang="en-GB" sz="1200" i="1" dirty="0" smtClean="0">
                <a:solidFill>
                  <a:schemeClr val="tx2">
                    <a:lumMod val="50000"/>
                  </a:schemeClr>
                </a:solidFill>
                <a:latin typeface="Calibri" pitchFamily="34" charset="0"/>
                <a:cs typeface="Calibri" pitchFamily="34" charset="0"/>
              </a:rPr>
              <a:t>...I </a:t>
            </a:r>
            <a:r>
              <a:rPr lang="en-GB" sz="1200" i="1" dirty="0">
                <a:solidFill>
                  <a:schemeClr val="tx2">
                    <a:lumMod val="50000"/>
                  </a:schemeClr>
                </a:solidFill>
                <a:latin typeface="Calibri" pitchFamily="34" charset="0"/>
                <a:cs typeface="Calibri" pitchFamily="34" charset="0"/>
              </a:rPr>
              <a:t>think people would use them and </a:t>
            </a:r>
            <a:r>
              <a:rPr lang="en-GB" sz="1200" i="1" dirty="0" smtClean="0">
                <a:solidFill>
                  <a:schemeClr val="tx2">
                    <a:lumMod val="50000"/>
                  </a:schemeClr>
                </a:solidFill>
                <a:latin typeface="Calibri" pitchFamily="34" charset="0"/>
                <a:cs typeface="Calibri" pitchFamily="34" charset="0"/>
              </a:rPr>
              <a:t>I </a:t>
            </a:r>
            <a:r>
              <a:rPr lang="en-GB" sz="1200" i="1" dirty="0">
                <a:solidFill>
                  <a:schemeClr val="tx2">
                    <a:lumMod val="50000"/>
                  </a:schemeClr>
                </a:solidFill>
                <a:latin typeface="Calibri" pitchFamily="34" charset="0"/>
                <a:cs typeface="Calibri" pitchFamily="34" charset="0"/>
              </a:rPr>
              <a:t>think </a:t>
            </a:r>
            <a:r>
              <a:rPr lang="en-GB" sz="1200" i="1" dirty="0" smtClean="0">
                <a:solidFill>
                  <a:schemeClr val="tx2">
                    <a:lumMod val="50000"/>
                  </a:schemeClr>
                </a:solidFill>
                <a:latin typeface="Calibri" pitchFamily="34" charset="0"/>
                <a:cs typeface="Calibri" pitchFamily="34" charset="0"/>
              </a:rPr>
              <a:t>genuinely </a:t>
            </a:r>
            <a:r>
              <a:rPr lang="en-GB" sz="1200" i="1" dirty="0">
                <a:solidFill>
                  <a:schemeClr val="tx2">
                    <a:lumMod val="50000"/>
                  </a:schemeClr>
                </a:solidFill>
                <a:latin typeface="Calibri" pitchFamily="34" charset="0"/>
                <a:cs typeface="Calibri" pitchFamily="34" charset="0"/>
              </a:rPr>
              <a:t>they might get some sales out of that</a:t>
            </a:r>
            <a:r>
              <a:rPr lang="en-GB" sz="1200" i="1" dirty="0" smtClean="0">
                <a:solidFill>
                  <a:schemeClr val="tx2">
                    <a:lumMod val="50000"/>
                  </a:schemeClr>
                </a:solidFill>
                <a:latin typeface="Calibri" pitchFamily="34" charset="0"/>
                <a:cs typeface="Calibri" pitchFamily="34" charset="0"/>
              </a:rPr>
              <a:t>.” </a:t>
            </a:r>
          </a:p>
          <a:p>
            <a:r>
              <a:rPr lang="en-GB" sz="1200" i="1" dirty="0" smtClean="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
        <p:nvSpPr>
          <p:cNvPr id="10" name="Rounded Rectangular Callout 9"/>
          <p:cNvSpPr/>
          <p:nvPr/>
        </p:nvSpPr>
        <p:spPr>
          <a:xfrm>
            <a:off x="6616683" y="3947886"/>
            <a:ext cx="2338631" cy="1346786"/>
          </a:xfrm>
          <a:prstGeom prst="wedgeRoundRectCallout">
            <a:avLst>
              <a:gd name="adj1" fmla="val 41137"/>
              <a:gd name="adj2" fmla="val -5932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“Probably </a:t>
            </a:r>
            <a:r>
              <a:rPr lang="en-GB" sz="1200" i="1" dirty="0">
                <a:solidFill>
                  <a:schemeClr val="tx2">
                    <a:lumMod val="50000"/>
                  </a:schemeClr>
                </a:solidFill>
                <a:latin typeface="Calibri" pitchFamily="34" charset="0"/>
                <a:cs typeface="Calibri" pitchFamily="34" charset="0"/>
              </a:rPr>
              <a:t>the thing that would do it is if you sent our department some free </a:t>
            </a:r>
            <a:r>
              <a:rPr lang="en-GB" sz="1200" i="1" dirty="0" smtClean="0">
                <a:solidFill>
                  <a:schemeClr val="tx2">
                    <a:lumMod val="50000"/>
                  </a:schemeClr>
                </a:solidFill>
                <a:latin typeface="Calibri" pitchFamily="34" charset="0"/>
                <a:cs typeface="Calibri" pitchFamily="34" charset="0"/>
              </a:rPr>
              <a:t>samples, </a:t>
            </a:r>
            <a:r>
              <a:rPr lang="en-GB" sz="1200" i="1" dirty="0">
                <a:solidFill>
                  <a:schemeClr val="tx2">
                    <a:lumMod val="50000"/>
                  </a:schemeClr>
                </a:solidFill>
                <a:latin typeface="Calibri" pitchFamily="34" charset="0"/>
                <a:cs typeface="Calibri" pitchFamily="34" charset="0"/>
              </a:rPr>
              <a:t>that would be the way to get people to know about it</a:t>
            </a:r>
            <a:r>
              <a:rPr lang="en-GB" sz="1200" i="1" dirty="0" smtClean="0">
                <a:solidFill>
                  <a:schemeClr val="tx2">
                    <a:lumMod val="50000"/>
                  </a:schemeClr>
                </a:solidFill>
                <a:latin typeface="Calibri" pitchFamily="34" charset="0"/>
                <a:cs typeface="Calibri" pitchFamily="34" charset="0"/>
              </a:rPr>
              <a:t>.“ </a:t>
            </a:r>
          </a:p>
          <a:p>
            <a:r>
              <a:rPr lang="en-GB" sz="1200" i="1" dirty="0" smtClean="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Scotland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13435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b="1" dirty="0" smtClean="0"/>
              <a:t>Executive summary</a:t>
            </a:r>
            <a:endParaRPr lang="en-GB" sz="3200" b="1" dirty="0"/>
          </a:p>
        </p:txBody>
      </p:sp>
    </p:spTree>
    <p:extLst>
      <p:ext uri="{BB962C8B-B14F-4D97-AF65-F5344CB8AC3E}">
        <p14:creationId xmlns:p14="http://schemas.microsoft.com/office/powerpoint/2010/main" val="1508353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A&amp;E is considered the biggest market for Rhinopinch but HCPs also suggest home use could be another key market; either through the hospital or via pharmacies</a:t>
            </a:r>
            <a:endParaRPr lang="en-GB" sz="2000" dirty="0"/>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30</a:t>
            </a:fld>
            <a:endParaRPr lang="en-US" dirty="0"/>
          </a:p>
        </p:txBody>
      </p:sp>
      <p:sp>
        <p:nvSpPr>
          <p:cNvPr id="5" name="TextBox 4"/>
          <p:cNvSpPr txBox="1"/>
          <p:nvPr/>
        </p:nvSpPr>
        <p:spPr>
          <a:xfrm>
            <a:off x="34030" y="5795053"/>
            <a:ext cx="6105514" cy="1015663"/>
          </a:xfrm>
          <a:prstGeom prst="rect">
            <a:avLst/>
          </a:prstGeom>
          <a:solidFill>
            <a:schemeClr val="bg1"/>
          </a:solidFill>
          <a:ln>
            <a:solidFill>
              <a:schemeClr val="accent2"/>
            </a:solidFill>
          </a:ln>
        </p:spPr>
        <p:txBody>
          <a:bodyPr wrap="square" rtlCol="0">
            <a:spAutoFit/>
          </a:bodyPr>
          <a:lstStyle/>
          <a:p>
            <a:r>
              <a:rPr lang="en-GB" sz="1500" dirty="0" smtClean="0">
                <a:latin typeface="Calibri" pitchFamily="34" charset="0"/>
                <a:cs typeface="Calibri" pitchFamily="34" charset="0"/>
              </a:rPr>
              <a:t>If Rhinopinch is to be marketed to the lay person branding may need to be reconsidered; currently appropriate for medical staff and ties nicely into ‘Rapid Rhino’ branding, however may need to add “nose pinch” or “nasal pinch” to packing to be clear for patients</a:t>
            </a:r>
            <a:endParaRPr lang="en-GB" sz="1500" dirty="0">
              <a:latin typeface="Calibri" pitchFamily="34" charset="0"/>
              <a:cs typeface="Calibri"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448059972"/>
              </p:ext>
            </p:extLst>
          </p:nvPr>
        </p:nvGraphicFramePr>
        <p:xfrm>
          <a:off x="530011" y="1259276"/>
          <a:ext cx="8332832" cy="4419600"/>
        </p:xfrm>
        <a:graphic>
          <a:graphicData uri="http://schemas.openxmlformats.org/drawingml/2006/table">
            <a:tbl>
              <a:tblPr firstRow="1" bandRow="1">
                <a:tableStyleId>{17292A2E-F333-43FB-9621-5CBBE7FDCDCB}</a:tableStyleId>
              </a:tblPr>
              <a:tblGrid>
                <a:gridCol w="1607568"/>
                <a:gridCol w="6725264"/>
              </a:tblGrid>
              <a:tr h="240228">
                <a:tc>
                  <a:txBody>
                    <a:bodyPr/>
                    <a:lstStyle/>
                    <a:p>
                      <a:r>
                        <a:rPr lang="en-GB" sz="1600" dirty="0" smtClean="0">
                          <a:latin typeface="Calibri" pitchFamily="34" charset="0"/>
                          <a:cs typeface="Calibri" pitchFamily="34" charset="0"/>
                        </a:rPr>
                        <a:t>Situation</a:t>
                      </a:r>
                      <a:endParaRPr lang="en-GB" sz="1600" dirty="0">
                        <a:latin typeface="Calibri" pitchFamily="34" charset="0"/>
                        <a:cs typeface="Calibri" pitchFamily="34" charset="0"/>
                      </a:endParaRPr>
                    </a:p>
                  </a:txBody>
                  <a:tcPr/>
                </a:tc>
                <a:tc>
                  <a:txBody>
                    <a:bodyPr/>
                    <a:lstStyle/>
                    <a:p>
                      <a:r>
                        <a:rPr lang="en-GB" sz="1600" b="1" kern="1200" dirty="0" smtClean="0">
                          <a:solidFill>
                            <a:schemeClr val="bg1"/>
                          </a:solidFill>
                          <a:latin typeface="Calibri" pitchFamily="34" charset="0"/>
                          <a:ea typeface="+mn-ea"/>
                          <a:cs typeface="Calibri" pitchFamily="34" charset="0"/>
                        </a:rPr>
                        <a:t>Need</a:t>
                      </a:r>
                      <a:endParaRPr lang="en-GB" sz="1600" b="1" kern="1200" dirty="0">
                        <a:solidFill>
                          <a:schemeClr val="bg1"/>
                        </a:solidFill>
                        <a:latin typeface="Calibri" pitchFamily="34" charset="0"/>
                        <a:ea typeface="+mn-ea"/>
                        <a:cs typeface="Calibri" pitchFamily="34" charset="0"/>
                      </a:endParaRPr>
                    </a:p>
                  </a:txBody>
                  <a:tcPr/>
                </a:tc>
              </a:tr>
              <a:tr h="524135">
                <a:tc>
                  <a:txBody>
                    <a:bodyPr/>
                    <a:lstStyle/>
                    <a:p>
                      <a:r>
                        <a:rPr lang="en-GB" sz="1600" b="1" kern="1200" dirty="0" smtClean="0">
                          <a:solidFill>
                            <a:schemeClr val="tx1"/>
                          </a:solidFill>
                          <a:latin typeface="Calibri" pitchFamily="34" charset="0"/>
                          <a:ea typeface="+mn-ea"/>
                          <a:cs typeface="Calibri" pitchFamily="34" charset="0"/>
                        </a:rPr>
                        <a:t>Home use</a:t>
                      </a:r>
                      <a:endParaRPr lang="en-GB" sz="1600" b="1" kern="1200" dirty="0">
                        <a:solidFill>
                          <a:schemeClr val="tx1"/>
                        </a:solidFill>
                        <a:latin typeface="Calibri" pitchFamily="34" charset="0"/>
                        <a:ea typeface="+mn-ea"/>
                        <a:cs typeface="Calibri" pitchFamily="34" charset="0"/>
                      </a:endParaRPr>
                    </a:p>
                  </a:txBody>
                  <a:tcPr anchor="ctr">
                    <a:solidFill>
                      <a:schemeClr val="bg1"/>
                    </a:solidFill>
                  </a:tcPr>
                </a:tc>
                <a:tc>
                  <a:txBody>
                    <a:bodyPr/>
                    <a:lstStyle/>
                    <a:p>
                      <a:pPr marL="176213" marR="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solidFill>
                            <a:schemeClr val="tx1"/>
                          </a:solidFill>
                          <a:latin typeface="Calibri" pitchFamily="34" charset="0"/>
                          <a:ea typeface="+mn-ea"/>
                          <a:cs typeface="Calibri" pitchFamily="34" charset="0"/>
                        </a:rPr>
                        <a:t>Purchase from pharmacy or handed out in</a:t>
                      </a:r>
                      <a:r>
                        <a:rPr lang="en-GB" sz="1400" kern="1200" baseline="0" dirty="0" smtClean="0">
                          <a:solidFill>
                            <a:schemeClr val="tx1"/>
                          </a:solidFill>
                          <a:latin typeface="Calibri" pitchFamily="34" charset="0"/>
                          <a:ea typeface="+mn-ea"/>
                          <a:cs typeface="Calibri" pitchFamily="34" charset="0"/>
                        </a:rPr>
                        <a:t> A&amp;E to</a:t>
                      </a:r>
                      <a:r>
                        <a:rPr lang="en-GB" sz="1400" kern="1200" dirty="0" smtClean="0">
                          <a:solidFill>
                            <a:schemeClr val="tx1"/>
                          </a:solidFill>
                          <a:latin typeface="Calibri" pitchFamily="34" charset="0"/>
                          <a:ea typeface="+mn-ea"/>
                          <a:cs typeface="Calibri" pitchFamily="34" charset="0"/>
                        </a:rPr>
                        <a:t> those pre-disposed to epistaxis (existing RP user hands out after cautery in case of re-bleed)</a:t>
                      </a:r>
                    </a:p>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Especially for children whose parents could employ it at night (1 mention)</a:t>
                      </a:r>
                      <a:endParaRPr lang="en-GB" sz="1400" kern="1200" dirty="0">
                        <a:solidFill>
                          <a:schemeClr val="tx1"/>
                        </a:solidFill>
                        <a:latin typeface="Calibri" pitchFamily="34" charset="0"/>
                        <a:ea typeface="+mn-ea"/>
                        <a:cs typeface="Calibri" pitchFamily="34" charset="0"/>
                      </a:endParaRPr>
                    </a:p>
                  </a:txBody>
                  <a:tcPr anchor="ctr">
                    <a:solidFill>
                      <a:schemeClr val="bg1"/>
                    </a:solidFill>
                  </a:tcPr>
                </a:tc>
              </a:tr>
              <a:tr h="240228">
                <a:tc>
                  <a:txBody>
                    <a:bodyPr/>
                    <a:lstStyle/>
                    <a:p>
                      <a:r>
                        <a:rPr lang="en-GB" sz="1600" b="1" kern="1200" dirty="0" smtClean="0">
                          <a:solidFill>
                            <a:schemeClr val="tx1"/>
                          </a:solidFill>
                          <a:latin typeface="Calibri" pitchFamily="34" charset="0"/>
                          <a:ea typeface="+mn-ea"/>
                          <a:cs typeface="Calibri" pitchFamily="34" charset="0"/>
                        </a:rPr>
                        <a:t>Paramedics </a:t>
                      </a:r>
                      <a:endParaRPr lang="en-GB" sz="1600" b="1" kern="1200" dirty="0">
                        <a:solidFill>
                          <a:schemeClr val="tx1"/>
                        </a:solidFill>
                        <a:latin typeface="Calibri" pitchFamily="34" charset="0"/>
                        <a:ea typeface="+mn-ea"/>
                        <a:cs typeface="Calibri" pitchFamily="34" charset="0"/>
                      </a:endParaRPr>
                    </a:p>
                  </a:txBody>
                  <a:tcPr anchor="ctr">
                    <a:solidFill>
                      <a:schemeClr val="bg1"/>
                    </a:solidFill>
                  </a:tcPr>
                </a:tc>
                <a:tc>
                  <a:txBody>
                    <a:bodyPr/>
                    <a:lstStyle/>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Pre-hospital use so that nosebleed better controlled for</a:t>
                      </a:r>
                      <a:r>
                        <a:rPr lang="en-GB" sz="1400" kern="1200" baseline="0" dirty="0" smtClean="0">
                          <a:solidFill>
                            <a:schemeClr val="tx1"/>
                          </a:solidFill>
                          <a:latin typeface="Calibri" pitchFamily="34" charset="0"/>
                          <a:ea typeface="+mn-ea"/>
                          <a:cs typeface="Calibri" pitchFamily="34" charset="0"/>
                        </a:rPr>
                        <a:t> </a:t>
                      </a:r>
                      <a:r>
                        <a:rPr lang="en-GB" sz="1400" kern="1200" dirty="0" smtClean="0">
                          <a:solidFill>
                            <a:schemeClr val="tx1"/>
                          </a:solidFill>
                          <a:latin typeface="Calibri" pitchFamily="34" charset="0"/>
                          <a:ea typeface="+mn-ea"/>
                          <a:cs typeface="Calibri" pitchFamily="34" charset="0"/>
                        </a:rPr>
                        <a:t>arrival at A&amp;E</a:t>
                      </a:r>
                      <a:endParaRPr lang="en-GB" sz="1400" kern="1200" dirty="0">
                        <a:solidFill>
                          <a:schemeClr val="tx1"/>
                        </a:solidFill>
                        <a:latin typeface="Calibri" pitchFamily="34" charset="0"/>
                        <a:ea typeface="+mn-ea"/>
                        <a:cs typeface="Calibri" pitchFamily="34" charset="0"/>
                      </a:endParaRPr>
                    </a:p>
                  </a:txBody>
                  <a:tcPr anchor="ctr">
                    <a:solidFill>
                      <a:schemeClr val="bg1"/>
                    </a:solidFill>
                  </a:tcPr>
                </a:tc>
              </a:tr>
              <a:tr h="371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latin typeface="Calibri" pitchFamily="34" charset="0"/>
                          <a:ea typeface="+mn-ea"/>
                          <a:cs typeface="Calibri" pitchFamily="34" charset="0"/>
                        </a:rPr>
                        <a:t>Schools</a:t>
                      </a:r>
                      <a:endParaRPr lang="en-GB" sz="1600" b="1" kern="1200" dirty="0">
                        <a:solidFill>
                          <a:schemeClr val="tx1"/>
                        </a:solidFill>
                        <a:latin typeface="Calibri" pitchFamily="34" charset="0"/>
                        <a:ea typeface="+mn-ea"/>
                        <a:cs typeface="Calibri" pitchFamily="34" charset="0"/>
                      </a:endParaRPr>
                    </a:p>
                  </a:txBody>
                  <a:tcPr anchor="ctr">
                    <a:solidFill>
                      <a:schemeClr val="bg1"/>
                    </a:solidFill>
                  </a:tcPr>
                </a:tc>
                <a:tc>
                  <a:txBody>
                    <a:bodyPr/>
                    <a:lstStyle/>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Children pre-disposed to nose</a:t>
                      </a:r>
                      <a:r>
                        <a:rPr lang="en-GB" sz="1400" kern="1200" baseline="0" dirty="0" smtClean="0">
                          <a:solidFill>
                            <a:schemeClr val="tx1"/>
                          </a:solidFill>
                          <a:latin typeface="Calibri" pitchFamily="34" charset="0"/>
                          <a:ea typeface="+mn-ea"/>
                          <a:cs typeface="Calibri" pitchFamily="34" charset="0"/>
                        </a:rPr>
                        <a:t> bleeds</a:t>
                      </a:r>
                    </a:p>
                    <a:p>
                      <a:pPr marL="176213" indent="-176213">
                        <a:buFont typeface="Arial" pitchFamily="34" charset="0"/>
                        <a:buChar char="•"/>
                      </a:pPr>
                      <a:r>
                        <a:rPr lang="en-GB" sz="1400" kern="1200" baseline="0" dirty="0" smtClean="0">
                          <a:solidFill>
                            <a:schemeClr val="tx1"/>
                          </a:solidFill>
                          <a:latin typeface="Calibri" pitchFamily="34" charset="0"/>
                          <a:ea typeface="+mn-ea"/>
                          <a:cs typeface="Calibri" pitchFamily="34" charset="0"/>
                        </a:rPr>
                        <a:t>Usually spontaneous anterior bleeds that can be stopped with pressure only</a:t>
                      </a:r>
                      <a:endParaRPr lang="en-GB" sz="1400" kern="1200" dirty="0">
                        <a:solidFill>
                          <a:schemeClr val="tx1"/>
                        </a:solidFill>
                        <a:latin typeface="Calibri" pitchFamily="34" charset="0"/>
                        <a:ea typeface="+mn-ea"/>
                        <a:cs typeface="Calibri" pitchFamily="34" charset="0"/>
                      </a:endParaRPr>
                    </a:p>
                  </a:txBody>
                  <a:tcPr anchor="ctr">
                    <a:solidFill>
                      <a:schemeClr val="bg1"/>
                    </a:solidFill>
                  </a:tcPr>
                </a:tc>
              </a:tr>
              <a:tr h="24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latin typeface="Calibri" pitchFamily="34" charset="0"/>
                          <a:ea typeface="+mn-ea"/>
                          <a:cs typeface="Calibri" pitchFamily="34" charset="0"/>
                        </a:rPr>
                        <a:t>Sporting events</a:t>
                      </a:r>
                    </a:p>
                  </a:txBody>
                  <a:tcPr anchor="ctr">
                    <a:solidFill>
                      <a:schemeClr val="bg1"/>
                    </a:solidFill>
                  </a:tcPr>
                </a:tc>
                <a:tc>
                  <a:txBody>
                    <a:bodyPr/>
                    <a:lstStyle/>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For epistaxis</a:t>
                      </a:r>
                      <a:r>
                        <a:rPr lang="en-GB" sz="1400" kern="1200" baseline="0" dirty="0" smtClean="0">
                          <a:solidFill>
                            <a:schemeClr val="tx1"/>
                          </a:solidFill>
                          <a:latin typeface="Calibri" pitchFamily="34" charset="0"/>
                          <a:ea typeface="+mn-ea"/>
                          <a:cs typeface="Calibri" pitchFamily="34" charset="0"/>
                        </a:rPr>
                        <a:t> caused by trauma</a:t>
                      </a:r>
                      <a:endParaRPr lang="en-GB" sz="1400" kern="1200" dirty="0">
                        <a:solidFill>
                          <a:schemeClr val="tx1"/>
                        </a:solidFill>
                        <a:latin typeface="Calibri" pitchFamily="34" charset="0"/>
                        <a:ea typeface="+mn-ea"/>
                        <a:cs typeface="Calibri" pitchFamily="34" charset="0"/>
                      </a:endParaRPr>
                    </a:p>
                  </a:txBody>
                  <a:tcPr anchor="ctr">
                    <a:solidFill>
                      <a:schemeClr val="bg1"/>
                    </a:solidFill>
                  </a:tcPr>
                </a:tc>
              </a:tr>
              <a:tr h="24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latin typeface="Calibri" pitchFamily="34" charset="0"/>
                          <a:ea typeface="+mn-ea"/>
                          <a:cs typeface="Calibri" pitchFamily="34" charset="0"/>
                        </a:rPr>
                        <a:t>GPs</a:t>
                      </a:r>
                    </a:p>
                  </a:txBody>
                  <a:tcPr anchor="ctr">
                    <a:solidFill>
                      <a:schemeClr val="bg1"/>
                    </a:solidFill>
                  </a:tcPr>
                </a:tc>
                <a:tc>
                  <a:txBody>
                    <a:bodyPr/>
                    <a:lstStyle/>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Some patients visit their GP with recurrent nosebleeds</a:t>
                      </a:r>
                      <a:endParaRPr lang="en-GB" sz="1400" kern="1200" dirty="0">
                        <a:solidFill>
                          <a:schemeClr val="tx1"/>
                        </a:solidFill>
                        <a:latin typeface="Calibri" pitchFamily="34" charset="0"/>
                        <a:ea typeface="+mn-ea"/>
                        <a:cs typeface="Calibri" pitchFamily="34" charset="0"/>
                      </a:endParaRPr>
                    </a:p>
                  </a:txBody>
                  <a:tcPr anchor="ctr">
                    <a:solidFill>
                      <a:schemeClr val="bg1"/>
                    </a:solidFill>
                  </a:tcPr>
                </a:tc>
              </a:tr>
              <a:tr h="524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latin typeface="Calibri" pitchFamily="34" charset="0"/>
                          <a:ea typeface="+mn-ea"/>
                          <a:cs typeface="Calibri" pitchFamily="34" charset="0"/>
                        </a:rPr>
                        <a:t>ENT dpt</a:t>
                      </a:r>
                    </a:p>
                  </a:txBody>
                  <a:tcPr anchor="ctr">
                    <a:solidFill>
                      <a:schemeClr val="bg1"/>
                    </a:solidFill>
                  </a:tcPr>
                </a:tc>
                <a:tc>
                  <a:txBody>
                    <a:bodyPr/>
                    <a:lstStyle/>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Generally don’t see acute cases of epistaxis or see very severe cases which are beyond the remit of Rhinopinch </a:t>
                      </a:r>
                      <a:r>
                        <a:rPr lang="en-GB" sz="1400" kern="1200" dirty="0" smtClean="0">
                          <a:solidFill>
                            <a:schemeClr val="tx1"/>
                          </a:solidFill>
                          <a:latin typeface="Calibri" pitchFamily="34" charset="0"/>
                          <a:ea typeface="+mn-ea"/>
                          <a:cs typeface="Calibri" pitchFamily="34" charset="0"/>
                        </a:rPr>
                        <a:t>, however </a:t>
                      </a:r>
                      <a:r>
                        <a:rPr lang="en-GB" sz="1400" kern="1200" baseline="0" dirty="0" smtClean="0">
                          <a:solidFill>
                            <a:schemeClr val="tx1"/>
                          </a:solidFill>
                          <a:latin typeface="Calibri" pitchFamily="34" charset="0"/>
                          <a:ea typeface="+mn-ea"/>
                          <a:cs typeface="Calibri" pitchFamily="34" charset="0"/>
                        </a:rPr>
                        <a:t>they could hand out for home use for those with recurrent </a:t>
                      </a:r>
                      <a:r>
                        <a:rPr lang="en-GB" sz="1400" kern="1200" baseline="0" dirty="0" smtClean="0">
                          <a:solidFill>
                            <a:schemeClr val="tx1"/>
                          </a:solidFill>
                          <a:latin typeface="Calibri" pitchFamily="34" charset="0"/>
                          <a:ea typeface="+mn-ea"/>
                          <a:cs typeface="Calibri" pitchFamily="34" charset="0"/>
                        </a:rPr>
                        <a:t>epistaxis or may have a use for post op bleeding</a:t>
                      </a:r>
                      <a:endParaRPr lang="en-GB" sz="1400" kern="1200" dirty="0">
                        <a:solidFill>
                          <a:schemeClr val="tx1"/>
                        </a:solidFill>
                        <a:latin typeface="Calibri" pitchFamily="34" charset="0"/>
                        <a:ea typeface="+mn-ea"/>
                        <a:cs typeface="Calibri" pitchFamily="34" charset="0"/>
                      </a:endParaRPr>
                    </a:p>
                  </a:txBody>
                  <a:tcPr anchor="ctr">
                    <a:solidFill>
                      <a:schemeClr val="bg1"/>
                    </a:solidFill>
                  </a:tcPr>
                </a:tc>
              </a:tr>
              <a:tr h="371262">
                <a:tc>
                  <a:txBody>
                    <a:bodyPr/>
                    <a:lstStyle/>
                    <a:p>
                      <a:r>
                        <a:rPr lang="en-GB" sz="1600" b="1" kern="1200" dirty="0" smtClean="0">
                          <a:solidFill>
                            <a:schemeClr val="tx1"/>
                          </a:solidFill>
                          <a:latin typeface="Calibri" pitchFamily="34" charset="0"/>
                          <a:ea typeface="+mn-ea"/>
                          <a:cs typeface="Calibri" pitchFamily="34" charset="0"/>
                        </a:rPr>
                        <a:t>Paediatric</a:t>
                      </a:r>
                      <a:r>
                        <a:rPr lang="en-GB" sz="1600" b="1" kern="1200" baseline="0" dirty="0" smtClean="0">
                          <a:solidFill>
                            <a:schemeClr val="tx1"/>
                          </a:solidFill>
                          <a:latin typeface="Calibri" pitchFamily="34" charset="0"/>
                          <a:ea typeface="+mn-ea"/>
                          <a:cs typeface="Calibri" pitchFamily="34" charset="0"/>
                        </a:rPr>
                        <a:t> dpt</a:t>
                      </a:r>
                      <a:endParaRPr lang="en-GB" sz="1600" b="1" kern="1200" dirty="0">
                        <a:solidFill>
                          <a:schemeClr val="tx1"/>
                        </a:solidFill>
                        <a:latin typeface="Calibri" pitchFamily="34" charset="0"/>
                        <a:ea typeface="+mn-ea"/>
                        <a:cs typeface="Calibri" pitchFamily="34" charset="0"/>
                      </a:endParaRPr>
                    </a:p>
                  </a:txBody>
                  <a:tcPr anchor="ctr">
                    <a:solidFill>
                      <a:schemeClr val="bg1"/>
                    </a:solidFill>
                  </a:tcPr>
                </a:tc>
                <a:tc>
                  <a:txBody>
                    <a:bodyPr/>
                    <a:lstStyle/>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Paeds</a:t>
                      </a:r>
                      <a:r>
                        <a:rPr lang="en-GB" sz="1400" kern="1200" baseline="0" dirty="0" smtClean="0">
                          <a:solidFill>
                            <a:schemeClr val="tx1"/>
                          </a:solidFill>
                          <a:latin typeface="Calibri" pitchFamily="34" charset="0"/>
                          <a:ea typeface="+mn-ea"/>
                          <a:cs typeface="Calibri" pitchFamily="34" charset="0"/>
                        </a:rPr>
                        <a:t> a</a:t>
                      </a:r>
                      <a:r>
                        <a:rPr lang="en-GB" sz="1400" kern="1200" dirty="0" smtClean="0">
                          <a:solidFill>
                            <a:schemeClr val="tx1"/>
                          </a:solidFill>
                          <a:latin typeface="Calibri" pitchFamily="34" charset="0"/>
                          <a:ea typeface="+mn-ea"/>
                          <a:cs typeface="Calibri" pitchFamily="34" charset="0"/>
                        </a:rPr>
                        <a:t>t risk of recurrent epistaxis,</a:t>
                      </a:r>
                      <a:r>
                        <a:rPr lang="en-GB" sz="1400" kern="1200" baseline="0" dirty="0" smtClean="0">
                          <a:solidFill>
                            <a:schemeClr val="tx1"/>
                          </a:solidFill>
                          <a:latin typeface="Calibri" pitchFamily="34" charset="0"/>
                          <a:ea typeface="+mn-ea"/>
                          <a:cs typeface="Calibri" pitchFamily="34" charset="0"/>
                        </a:rPr>
                        <a:t> especially those with underlying conditions such as platelet and blood clotting disorders</a:t>
                      </a:r>
                      <a:endParaRPr lang="en-GB" sz="1400" kern="1200" baseline="0" dirty="0">
                        <a:solidFill>
                          <a:schemeClr val="tx1"/>
                        </a:solidFill>
                        <a:latin typeface="Calibri" pitchFamily="34" charset="0"/>
                        <a:ea typeface="+mn-ea"/>
                        <a:cs typeface="Calibri" pitchFamily="34" charset="0"/>
                      </a:endParaRPr>
                    </a:p>
                  </a:txBody>
                  <a:tcPr anchor="ctr">
                    <a:solidFill>
                      <a:schemeClr val="bg1"/>
                    </a:solidFill>
                  </a:tcPr>
                </a:tc>
              </a:tr>
              <a:tr h="414940">
                <a:tc>
                  <a:txBody>
                    <a:bodyPr/>
                    <a:lstStyle/>
                    <a:p>
                      <a:r>
                        <a:rPr lang="en-GB" sz="1600" b="1" kern="1200" dirty="0" smtClean="0">
                          <a:solidFill>
                            <a:schemeClr val="tx1"/>
                          </a:solidFill>
                          <a:latin typeface="Calibri" pitchFamily="34" charset="0"/>
                          <a:ea typeface="+mn-ea"/>
                          <a:cs typeface="Calibri" pitchFamily="34" charset="0"/>
                        </a:rPr>
                        <a:t>Care of Elderly ward</a:t>
                      </a:r>
                      <a:endParaRPr lang="en-GB" sz="1600" b="1" kern="1200" dirty="0">
                        <a:solidFill>
                          <a:schemeClr val="tx1"/>
                        </a:solidFill>
                        <a:latin typeface="Calibri" pitchFamily="34" charset="0"/>
                        <a:ea typeface="+mn-ea"/>
                        <a:cs typeface="Calibri" pitchFamily="34" charset="0"/>
                      </a:endParaRPr>
                    </a:p>
                  </a:txBody>
                  <a:tcPr anchor="ctr">
                    <a:solidFill>
                      <a:schemeClr val="bg1"/>
                    </a:solidFill>
                  </a:tcPr>
                </a:tc>
                <a:tc>
                  <a:txBody>
                    <a:bodyPr/>
                    <a:lstStyle/>
                    <a:p>
                      <a:pPr marL="176213" indent="-176213">
                        <a:buFont typeface="Arial" pitchFamily="34" charset="0"/>
                        <a:buChar char="•"/>
                      </a:pPr>
                      <a:r>
                        <a:rPr lang="en-GB" sz="1400" kern="1200" dirty="0" smtClean="0">
                          <a:solidFill>
                            <a:schemeClr val="tx1"/>
                          </a:solidFill>
                          <a:latin typeface="Calibri" pitchFamily="34" charset="0"/>
                          <a:ea typeface="+mn-ea"/>
                          <a:cs typeface="Calibri" pitchFamily="34" charset="0"/>
                        </a:rPr>
                        <a:t>Unsure of extent of need as assume staff would be available to sit with patient and do it for them</a:t>
                      </a:r>
                    </a:p>
                  </a:txBody>
                  <a:tcPr anchor="ctr">
                    <a:solidFill>
                      <a:schemeClr val="bg1"/>
                    </a:solidFill>
                  </a:tcPr>
                </a:tc>
              </a:tr>
            </a:tbl>
          </a:graphicData>
        </a:graphic>
      </p:graphicFrame>
      <p:sp>
        <p:nvSpPr>
          <p:cNvPr id="10" name="Down Arrow 9"/>
          <p:cNvSpPr/>
          <p:nvPr/>
        </p:nvSpPr>
        <p:spPr>
          <a:xfrm rot="10800000">
            <a:off x="29269" y="1315098"/>
            <a:ext cx="471941" cy="432023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en-GB" sz="1400" dirty="0" smtClean="0">
                <a:latin typeface="Calibri" pitchFamily="34" charset="0"/>
                <a:cs typeface="Calibri" pitchFamily="34" charset="0"/>
              </a:rPr>
              <a:t>Most frequently mentioned</a:t>
            </a:r>
            <a:endParaRPr lang="en-GB" sz="1400" dirty="0">
              <a:latin typeface="Calibri" pitchFamily="34" charset="0"/>
              <a:cs typeface="Calibri" pitchFamily="34" charset="0"/>
            </a:endParaRPr>
          </a:p>
        </p:txBody>
      </p:sp>
      <p:sp>
        <p:nvSpPr>
          <p:cNvPr id="8" name="Rounded Rectangular Callout 7"/>
          <p:cNvSpPr/>
          <p:nvPr/>
        </p:nvSpPr>
        <p:spPr>
          <a:xfrm>
            <a:off x="6060896" y="5604632"/>
            <a:ext cx="2903240" cy="1130445"/>
          </a:xfrm>
          <a:prstGeom prst="wedgeRoundRectCallout">
            <a:avLst>
              <a:gd name="adj1" fmla="val 45159"/>
              <a:gd name="adj2" fmla="val -59927"/>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r>
              <a:rPr lang="en-GB" sz="1200" i="1" dirty="0" smtClean="0">
                <a:solidFill>
                  <a:schemeClr val="tx2">
                    <a:lumMod val="50000"/>
                  </a:schemeClr>
                </a:solidFill>
                <a:latin typeface="Calibri" pitchFamily="34" charset="0"/>
                <a:cs typeface="Calibri" pitchFamily="34" charset="0"/>
              </a:rPr>
              <a:t>“The </a:t>
            </a:r>
            <a:r>
              <a:rPr lang="en-GB" sz="1200" i="1" dirty="0">
                <a:solidFill>
                  <a:schemeClr val="tx2">
                    <a:lumMod val="50000"/>
                  </a:schemeClr>
                </a:solidFill>
                <a:latin typeface="Calibri" pitchFamily="34" charset="0"/>
                <a:cs typeface="Calibri" pitchFamily="34" charset="0"/>
              </a:rPr>
              <a:t>layman of the public are going to think 'rhino' as in the </a:t>
            </a:r>
            <a:r>
              <a:rPr lang="en-GB" sz="1200" i="1" dirty="0" smtClean="0">
                <a:solidFill>
                  <a:schemeClr val="tx2">
                    <a:lumMod val="50000"/>
                  </a:schemeClr>
                </a:solidFill>
                <a:latin typeface="Calibri" pitchFamily="34" charset="0"/>
                <a:cs typeface="Calibri" pitchFamily="34" charset="0"/>
              </a:rPr>
              <a:t>animal. </a:t>
            </a:r>
            <a:r>
              <a:rPr lang="en-GB" sz="1200" i="1" dirty="0">
                <a:solidFill>
                  <a:schemeClr val="tx2">
                    <a:lumMod val="50000"/>
                  </a:schemeClr>
                </a:solidFill>
                <a:latin typeface="Calibri" pitchFamily="34" charset="0"/>
                <a:cs typeface="Calibri" pitchFamily="34" charset="0"/>
              </a:rPr>
              <a:t>I would have thought </a:t>
            </a:r>
            <a:r>
              <a:rPr lang="en-GB" sz="1200" i="1" dirty="0" smtClean="0">
                <a:solidFill>
                  <a:schemeClr val="tx2">
                    <a:lumMod val="50000"/>
                  </a:schemeClr>
                </a:solidFill>
                <a:latin typeface="Calibri" pitchFamily="34" charset="0"/>
                <a:cs typeface="Calibri" pitchFamily="34" charset="0"/>
              </a:rPr>
              <a:t>'Nasal Pinch</a:t>
            </a:r>
            <a:r>
              <a:rPr lang="en-GB" sz="1200" i="1" dirty="0">
                <a:solidFill>
                  <a:schemeClr val="tx2">
                    <a:lumMod val="50000"/>
                  </a:schemeClr>
                </a:solidFill>
                <a:latin typeface="Calibri" pitchFamily="34" charset="0"/>
                <a:cs typeface="Calibri" pitchFamily="34" charset="0"/>
              </a:rPr>
              <a:t>' would have been a bit easier, if you're ever going to sell it pre-hospital in the pharmacy. But its not </a:t>
            </a:r>
            <a:r>
              <a:rPr lang="en-GB" sz="1200" i="1" dirty="0" smtClean="0">
                <a:solidFill>
                  <a:schemeClr val="tx2">
                    <a:lumMod val="50000"/>
                  </a:schemeClr>
                </a:solidFill>
                <a:latin typeface="Calibri" pitchFamily="34" charset="0"/>
                <a:cs typeface="Calibri" pitchFamily="34" charset="0"/>
              </a:rPr>
              <a:t>terrible.” - </a:t>
            </a:r>
            <a:r>
              <a:rPr lang="en-GB" sz="1200" dirty="0" smtClean="0">
                <a:solidFill>
                  <a:schemeClr val="tx2">
                    <a:lumMod val="50000"/>
                  </a:schemeClr>
                </a:solidFill>
                <a:latin typeface="Calibri" pitchFamily="34" charset="0"/>
                <a:cs typeface="Calibri" pitchFamily="34" charset="0"/>
              </a:rPr>
              <a:t>Consultant</a:t>
            </a:r>
            <a:r>
              <a:rPr lang="en-GB" sz="1200" dirty="0">
                <a:solidFill>
                  <a:schemeClr val="tx2">
                    <a:lumMod val="50000"/>
                  </a:schemeClr>
                </a:solidFill>
                <a:latin typeface="Calibri" pitchFamily="34" charset="0"/>
                <a:cs typeface="Calibri" pitchFamily="34" charset="0"/>
              </a:rPr>
              <a:t>, </a:t>
            </a:r>
            <a:r>
              <a:rPr lang="en-GB" sz="1200" dirty="0" smtClean="0">
                <a:solidFill>
                  <a:schemeClr val="tx2">
                    <a:lumMod val="50000"/>
                  </a:schemeClr>
                </a:solidFill>
                <a:latin typeface="Calibri" pitchFamily="34" charset="0"/>
                <a:cs typeface="Calibri" pitchFamily="34" charset="0"/>
              </a:rPr>
              <a:t>England</a:t>
            </a:r>
            <a:endParaRPr lang="en-GB" sz="12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75146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b="1" dirty="0" smtClean="0"/>
              <a:t>Conclusions</a:t>
            </a:r>
            <a:endParaRPr lang="en-GB" sz="3200" b="1" dirty="0"/>
          </a:p>
        </p:txBody>
      </p:sp>
    </p:spTree>
    <p:extLst>
      <p:ext uri="{BB962C8B-B14F-4D97-AF65-F5344CB8AC3E}">
        <p14:creationId xmlns:p14="http://schemas.microsoft.com/office/powerpoint/2010/main" val="1847468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Conclusions (I)</a:t>
            </a:r>
            <a:endParaRPr lang="en-GB" sz="2800" b="1"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32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73377913"/>
              </p:ext>
            </p:extLst>
          </p:nvPr>
        </p:nvGraphicFramePr>
        <p:xfrm>
          <a:off x="185056" y="1353457"/>
          <a:ext cx="8828315" cy="4121913"/>
        </p:xfrm>
        <a:graphic>
          <a:graphicData uri="http://schemas.openxmlformats.org/drawingml/2006/table">
            <a:tbl>
              <a:tblPr bandRow="1">
                <a:tableStyleId>{1E171933-4619-4E11-9A3F-F7608DF75F80}</a:tableStyleId>
              </a:tblPr>
              <a:tblGrid>
                <a:gridCol w="3646715"/>
                <a:gridCol w="5181600"/>
              </a:tblGrid>
              <a:tr h="433833">
                <a:tc>
                  <a:txBody>
                    <a:bodyPr/>
                    <a:lstStyle/>
                    <a:p>
                      <a:pPr marL="174625" indent="0" algn="l"/>
                      <a:r>
                        <a:rPr lang="en-GB" sz="2000" b="1" baseline="0" dirty="0" smtClean="0">
                          <a:solidFill>
                            <a:schemeClr val="bg1"/>
                          </a:solidFill>
                          <a:latin typeface="Calibri" pitchFamily="34" charset="0"/>
                          <a:cs typeface="Calibri" pitchFamily="34" charset="0"/>
                        </a:rPr>
                        <a:t>Research finding</a:t>
                      </a:r>
                      <a:endParaRPr lang="en-GB" sz="2000" b="1" dirty="0">
                        <a:solidFill>
                          <a:schemeClr val="bg1"/>
                        </a:solidFill>
                        <a:latin typeface="Calibri" pitchFamily="34" charset="0"/>
                        <a:cs typeface="Calibri" pitchFamily="34" charset="0"/>
                      </a:endParaRP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c>
                  <a:txBody>
                    <a:bodyPr/>
                    <a:lstStyle/>
                    <a:p>
                      <a:pPr marL="174625" lvl="1" indent="0" algn="l" eaLnBrk="0" hangingPunct="0">
                        <a:spcBef>
                          <a:spcPts val="0"/>
                        </a:spcBef>
                        <a:spcAft>
                          <a:spcPts val="0"/>
                        </a:spcAft>
                        <a:buSzPct val="110000"/>
                        <a:buFont typeface="Arial" pitchFamily="34" charset="0"/>
                        <a:buNone/>
                      </a:pPr>
                      <a:r>
                        <a:rPr lang="en-GB" sz="2000" b="1" kern="1200" baseline="0" dirty="0" smtClean="0">
                          <a:solidFill>
                            <a:schemeClr val="bg1"/>
                          </a:solidFill>
                          <a:latin typeface="Calibri" pitchFamily="34" charset="0"/>
                          <a:ea typeface="+mn-ea"/>
                          <a:cs typeface="Calibri" pitchFamily="34" charset="0"/>
                        </a:rPr>
                        <a:t>Consideration for SHIL</a:t>
                      </a: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r>
              <a:tr h="1818761">
                <a:tc>
                  <a:txBody>
                    <a:bodyPr/>
                    <a:lstStyle/>
                    <a:p>
                      <a:pPr marL="174625" lvl="1" indent="-173038" eaLnBrk="0" hangingPunct="0">
                        <a:spcBef>
                          <a:spcPts val="600"/>
                        </a:spcBef>
                        <a:spcAft>
                          <a:spcPts val="0"/>
                        </a:spcAft>
                        <a:buSzPct val="110000"/>
                        <a:buFont typeface="Arial" pitchFamily="34" charset="0"/>
                        <a:buChar char="•"/>
                      </a:pPr>
                      <a:r>
                        <a:rPr lang="en-GB" sz="1700" kern="1200" baseline="0" dirty="0" smtClean="0">
                          <a:solidFill>
                            <a:schemeClr val="dk1"/>
                          </a:solidFill>
                          <a:latin typeface="Calibri" pitchFamily="34" charset="0"/>
                          <a:ea typeface="+mn-ea"/>
                          <a:cs typeface="Calibri" pitchFamily="34" charset="0"/>
                        </a:rPr>
                        <a:t>A&amp;E is considered to have the biggest need for Rhinopinch </a:t>
                      </a:r>
                      <a:endParaRPr lang="en-GB" sz="1700" dirty="0" smtClean="0">
                        <a:latin typeface="Calibri" pitchFamily="34" charset="0"/>
                        <a:cs typeface="Calibri" pitchFamily="34" charset="0"/>
                      </a:endParaRPr>
                    </a:p>
                    <a:p>
                      <a:pPr marL="174625" lvl="1" indent="-173038" algn="l" eaLnBrk="0" hangingPunct="0">
                        <a:spcBef>
                          <a:spcPts val="600"/>
                        </a:spcBef>
                        <a:spcAft>
                          <a:spcPts val="0"/>
                        </a:spcAft>
                        <a:buSzPct val="110000"/>
                        <a:buFont typeface="Arial" pitchFamily="34" charset="0"/>
                        <a:buChar char="•"/>
                      </a:pPr>
                      <a:r>
                        <a:rPr lang="en-GB" sz="1700" dirty="0" smtClean="0">
                          <a:latin typeface="Calibri" pitchFamily="34" charset="0"/>
                          <a:cs typeface="Calibri" pitchFamily="34" charset="0"/>
                        </a:rPr>
                        <a:t>Emergency Departments see on avg. 4 epistaxis cases per day, </a:t>
                      </a:r>
                      <a:r>
                        <a:rPr lang="en-GB" sz="1700" baseline="0" dirty="0" smtClean="0">
                          <a:latin typeface="Calibri" pitchFamily="34" charset="0"/>
                          <a:cs typeface="Calibri" pitchFamily="34" charset="0"/>
                        </a:rPr>
                        <a:t>more (10-12) in larger teaching hospitals</a:t>
                      </a:r>
                    </a:p>
                    <a:p>
                      <a:pPr marL="174625" lvl="1" indent="-173038" algn="l" eaLnBrk="0" hangingPunct="0">
                        <a:spcBef>
                          <a:spcPts val="600"/>
                        </a:spcBef>
                        <a:spcAft>
                          <a:spcPts val="0"/>
                        </a:spcAft>
                        <a:buSzPct val="110000"/>
                        <a:buFont typeface="Arial" pitchFamily="34" charset="0"/>
                        <a:buChar char="•"/>
                      </a:pPr>
                      <a:r>
                        <a:rPr lang="en-GB" sz="1700" dirty="0" smtClean="0">
                          <a:latin typeface="Calibri" pitchFamily="34" charset="0"/>
                          <a:cs typeface="Calibri" pitchFamily="34" charset="0"/>
                        </a:rPr>
                        <a:t>Elderly patients represent</a:t>
                      </a:r>
                      <a:r>
                        <a:rPr lang="en-GB" sz="1700" baseline="0" dirty="0" smtClean="0">
                          <a:latin typeface="Calibri" pitchFamily="34" charset="0"/>
                          <a:cs typeface="Calibri" pitchFamily="34" charset="0"/>
                        </a:rPr>
                        <a:t> the majority of epistaxis cases</a:t>
                      </a:r>
                    </a:p>
                    <a:p>
                      <a:pPr marL="174625" marR="0" lvl="1" indent="-173038" algn="l" defTabSz="914400" rtl="0" eaLnBrk="0" fontAlgn="auto" latinLnBrk="0" hangingPunct="0">
                        <a:lnSpc>
                          <a:spcPct val="100000"/>
                        </a:lnSpc>
                        <a:spcBef>
                          <a:spcPts val="600"/>
                        </a:spcBef>
                        <a:spcAft>
                          <a:spcPts val="0"/>
                        </a:spcAft>
                        <a:buClrTx/>
                        <a:buSzPct val="110000"/>
                        <a:buFont typeface="Arial" pitchFamily="34" charset="0"/>
                        <a:buChar char="•"/>
                        <a:tabLst/>
                        <a:defRPr/>
                      </a:pPr>
                      <a:r>
                        <a:rPr lang="en-GB" sz="1700" kern="1200" baseline="0" dirty="0" smtClean="0">
                          <a:solidFill>
                            <a:schemeClr val="dk1"/>
                          </a:solidFill>
                          <a:latin typeface="Calibri" pitchFamily="34" charset="0"/>
                          <a:ea typeface="+mn-ea"/>
                          <a:cs typeface="Calibri" pitchFamily="34" charset="0"/>
                        </a:rPr>
                        <a:t>Other (lesser) markets were also highlighted and included </a:t>
                      </a:r>
                      <a:r>
                        <a:rPr lang="en-GB" sz="1700" kern="1200" baseline="0" dirty="0" smtClean="0">
                          <a:solidFill>
                            <a:schemeClr val="dk1"/>
                          </a:solidFill>
                          <a:latin typeface="Calibri" pitchFamily="34" charset="0"/>
                          <a:ea typeface="+mn-ea"/>
                          <a:cs typeface="Calibri" pitchFamily="34" charset="0"/>
                        </a:rPr>
                        <a:t>paramedics, general </a:t>
                      </a:r>
                      <a:r>
                        <a:rPr lang="en-GB" sz="1700" kern="1200" baseline="0" dirty="0" smtClean="0">
                          <a:solidFill>
                            <a:schemeClr val="dk1"/>
                          </a:solidFill>
                          <a:latin typeface="Calibri" pitchFamily="34" charset="0"/>
                          <a:ea typeface="+mn-ea"/>
                          <a:cs typeface="Calibri" pitchFamily="34" charset="0"/>
                        </a:rPr>
                        <a:t>first aid in schools and sporting events, and selling through pharmacies for home use in patients suffering from recurrent epistaxis</a:t>
                      </a: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baseline="0" dirty="0" smtClean="0">
                          <a:latin typeface="Calibri" pitchFamily="34" charset="0"/>
                          <a:cs typeface="Calibri" pitchFamily="34" charset="0"/>
                        </a:rPr>
                        <a:t>HCP feedback suggests that the current focus on the A&amp;E sector is appropriate</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baseline="0" dirty="0" smtClean="0">
                          <a:latin typeface="Calibri" pitchFamily="34" charset="0"/>
                          <a:cs typeface="Calibri" pitchFamily="34" charset="0"/>
                        </a:rPr>
                        <a:t>Large teaching hospitals represent the biggest market and are more likely to see potential for long term cost savings by using Rhinopinch due to high volume of cases</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baseline="0" dirty="0" smtClean="0">
                          <a:latin typeface="Calibri" pitchFamily="34" charset="0"/>
                          <a:cs typeface="Calibri" pitchFamily="34" charset="0"/>
                        </a:rPr>
                        <a:t>Although alternative target sectors were highlighted their potential is limited</a:t>
                      </a: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492673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Conclusions (II)</a:t>
            </a:r>
            <a:endParaRPr lang="en-GB" sz="2800" b="1"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33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83836871"/>
              </p:ext>
            </p:extLst>
          </p:nvPr>
        </p:nvGraphicFramePr>
        <p:xfrm>
          <a:off x="185056" y="1353457"/>
          <a:ext cx="8828315" cy="3566160"/>
        </p:xfrm>
        <a:graphic>
          <a:graphicData uri="http://schemas.openxmlformats.org/drawingml/2006/table">
            <a:tbl>
              <a:tblPr bandRow="1">
                <a:tableStyleId>{1E171933-4619-4E11-9A3F-F7608DF75F80}</a:tableStyleId>
              </a:tblPr>
              <a:tblGrid>
                <a:gridCol w="3646715"/>
                <a:gridCol w="5181600"/>
              </a:tblGrid>
              <a:tr h="389614">
                <a:tc>
                  <a:txBody>
                    <a:bodyPr/>
                    <a:lstStyle/>
                    <a:p>
                      <a:pPr marL="174625" indent="0" algn="l"/>
                      <a:r>
                        <a:rPr lang="en-GB" sz="2000" b="1" baseline="0" dirty="0" smtClean="0">
                          <a:solidFill>
                            <a:schemeClr val="bg1"/>
                          </a:solidFill>
                          <a:latin typeface="Calibri" pitchFamily="34" charset="0"/>
                          <a:cs typeface="Calibri" pitchFamily="34" charset="0"/>
                        </a:rPr>
                        <a:t>Research finding</a:t>
                      </a:r>
                      <a:endParaRPr lang="en-GB" sz="2000" b="1" dirty="0">
                        <a:solidFill>
                          <a:schemeClr val="bg1"/>
                        </a:solidFill>
                        <a:latin typeface="Calibri" pitchFamily="34" charset="0"/>
                        <a:cs typeface="Calibri" pitchFamily="34" charset="0"/>
                      </a:endParaRP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c>
                  <a:txBody>
                    <a:bodyPr/>
                    <a:lstStyle/>
                    <a:p>
                      <a:pPr marL="174625" lvl="1" indent="0" algn="l" eaLnBrk="0" hangingPunct="0">
                        <a:spcBef>
                          <a:spcPts val="0"/>
                        </a:spcBef>
                        <a:spcAft>
                          <a:spcPts val="0"/>
                        </a:spcAft>
                        <a:buSzPct val="110000"/>
                        <a:buFont typeface="Arial" pitchFamily="34" charset="0"/>
                        <a:buNone/>
                      </a:pPr>
                      <a:r>
                        <a:rPr lang="en-GB" sz="2000" b="1" kern="1200" baseline="0" dirty="0" smtClean="0">
                          <a:solidFill>
                            <a:schemeClr val="bg1"/>
                          </a:solidFill>
                          <a:latin typeface="Calibri" pitchFamily="34" charset="0"/>
                          <a:ea typeface="+mn-ea"/>
                          <a:cs typeface="Calibri" pitchFamily="34" charset="0"/>
                        </a:rPr>
                        <a:t>Consideration for SHIL</a:t>
                      </a: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r>
              <a:tr h="2640243">
                <a:tc>
                  <a:txBody>
                    <a:bodyPr/>
                    <a:lstStyle/>
                    <a:p>
                      <a:pPr marL="174625" lvl="1" indent="-173038" algn="l" eaLnBrk="0" hangingPunct="0">
                        <a:spcBef>
                          <a:spcPts val="600"/>
                        </a:spcBef>
                        <a:spcAft>
                          <a:spcPts val="0"/>
                        </a:spcAft>
                        <a:buSzPct val="110000"/>
                        <a:buFont typeface="Arial" pitchFamily="34" charset="0"/>
                        <a:buChar char="•"/>
                      </a:pPr>
                      <a:r>
                        <a:rPr lang="en-GB" sz="1700" kern="1200" baseline="0" dirty="0" smtClean="0">
                          <a:solidFill>
                            <a:schemeClr val="dk1"/>
                          </a:solidFill>
                          <a:latin typeface="Calibri" pitchFamily="34" charset="0"/>
                          <a:ea typeface="+mn-ea"/>
                          <a:cs typeface="Calibri" pitchFamily="34" charset="0"/>
                        </a:rPr>
                        <a:t>Most patients require pinching but it is usually performed  incorrectly before being demonstrated by a HCP</a:t>
                      </a:r>
                    </a:p>
                    <a:p>
                      <a:pPr marL="174625" lvl="1" indent="-173038" algn="l" eaLnBrk="0" hangingPunct="0">
                        <a:spcBef>
                          <a:spcPts val="600"/>
                        </a:spcBef>
                        <a:spcAft>
                          <a:spcPts val="0"/>
                        </a:spcAft>
                        <a:buSzPct val="110000"/>
                        <a:buFont typeface="Arial" pitchFamily="34" charset="0"/>
                        <a:buChar char="•"/>
                      </a:pPr>
                      <a:r>
                        <a:rPr lang="en-GB" sz="1700" kern="1200" baseline="0" dirty="0" smtClean="0">
                          <a:solidFill>
                            <a:schemeClr val="dk1"/>
                          </a:solidFill>
                          <a:latin typeface="Calibri" pitchFamily="34" charset="0"/>
                          <a:ea typeface="+mn-ea"/>
                          <a:cs typeface="Calibri" pitchFamily="34" charset="0"/>
                        </a:rPr>
                        <a:t>Small numbers (esp. elderly) are unable to do pinch themselves so a HCP must step in</a:t>
                      </a:r>
                    </a:p>
                    <a:p>
                      <a:pPr marL="174625" lvl="1" indent="-173038" algn="l" eaLnBrk="0" hangingPunct="0">
                        <a:spcBef>
                          <a:spcPts val="600"/>
                        </a:spcBef>
                        <a:spcAft>
                          <a:spcPts val="0"/>
                        </a:spcAft>
                        <a:buSzPct val="110000"/>
                        <a:buFont typeface="Arial" pitchFamily="34" charset="0"/>
                        <a:buChar char="•"/>
                      </a:pPr>
                      <a:r>
                        <a:rPr lang="en-GB" sz="1700" kern="1200" baseline="0" dirty="0" smtClean="0">
                          <a:solidFill>
                            <a:schemeClr val="dk1"/>
                          </a:solidFill>
                          <a:latin typeface="Calibri" pitchFamily="34" charset="0"/>
                          <a:ea typeface="+mn-ea"/>
                          <a:cs typeface="Calibri" pitchFamily="34" charset="0"/>
                        </a:rPr>
                        <a:t>If still bleeding after pinching and cautery is not an option, the patient must proceed to </a:t>
                      </a:r>
                      <a:r>
                        <a:rPr lang="en-GB" sz="1700" kern="1200" baseline="0" dirty="0" smtClean="0">
                          <a:solidFill>
                            <a:schemeClr val="dk1"/>
                          </a:solidFill>
                          <a:latin typeface="Calibri" pitchFamily="34" charset="0"/>
                          <a:ea typeface="+mn-ea"/>
                          <a:cs typeface="Calibri" pitchFamily="34" charset="0"/>
                        </a:rPr>
                        <a:t>packing</a:t>
                      </a:r>
                    </a:p>
                    <a:p>
                      <a:pPr marL="174625" lvl="1" indent="-173038" algn="l" eaLnBrk="0" hangingPunct="0">
                        <a:spcBef>
                          <a:spcPts val="600"/>
                        </a:spcBef>
                        <a:spcAft>
                          <a:spcPts val="0"/>
                        </a:spcAft>
                        <a:buSzPct val="110000"/>
                        <a:buFont typeface="Arial" pitchFamily="34" charset="0"/>
                        <a:buChar char="•"/>
                      </a:pPr>
                      <a:r>
                        <a:rPr lang="en-GB" sz="1700" kern="1200" baseline="0" dirty="0" smtClean="0">
                          <a:solidFill>
                            <a:schemeClr val="dk1"/>
                          </a:solidFill>
                          <a:latin typeface="Calibri" pitchFamily="34" charset="0"/>
                          <a:ea typeface="+mn-ea"/>
                          <a:cs typeface="Calibri" pitchFamily="34" charset="0"/>
                        </a:rPr>
                        <a:t>Packing commits the patient to ENT admission</a:t>
                      </a:r>
                      <a:endParaRPr lang="en-GB" sz="1700" kern="1200" baseline="0" dirty="0">
                        <a:solidFill>
                          <a:schemeClr val="dk1"/>
                        </a:solidFill>
                        <a:latin typeface="Calibri" pitchFamily="34" charset="0"/>
                        <a:ea typeface="+mn-ea"/>
                        <a:cs typeface="Calibri" pitchFamily="34" charset="0"/>
                      </a:endParaRP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Greatest potential for Rhinopinch is seen to relate to:</a:t>
                      </a:r>
                    </a:p>
                    <a:p>
                      <a:pPr marL="744537" marR="0" lvl="2"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removal of the risk of the pinch being performed incorrectly</a:t>
                      </a:r>
                    </a:p>
                    <a:p>
                      <a:pPr marL="744537" marR="0" lvl="2"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replacing HCP involvement where patients cannot pinch their own nose</a:t>
                      </a:r>
                    </a:p>
                    <a:p>
                      <a:pPr marL="744537" marR="0" lvl="2"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possibility of negating the requirement for </a:t>
                      </a:r>
                      <a:r>
                        <a:rPr lang="en-GB" sz="1700" kern="1200" baseline="0" dirty="0" smtClean="0">
                          <a:solidFill>
                            <a:schemeClr val="dk1"/>
                          </a:solidFill>
                          <a:latin typeface="Calibri" pitchFamily="34" charset="0"/>
                          <a:ea typeface="+mn-ea"/>
                          <a:cs typeface="Calibri" pitchFamily="34" charset="0"/>
                        </a:rPr>
                        <a:t>packing</a:t>
                      </a:r>
                      <a:endParaRPr lang="en-GB" sz="1700" kern="1200" baseline="0" dirty="0" smtClean="0">
                        <a:solidFill>
                          <a:schemeClr val="dk1"/>
                        </a:solidFill>
                        <a:latin typeface="Calibri" pitchFamily="34" charset="0"/>
                        <a:ea typeface="+mn-ea"/>
                        <a:cs typeface="Calibri" pitchFamily="34" charset="0"/>
                      </a:endParaRP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15272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Conclusions (III)</a:t>
            </a:r>
            <a:endParaRPr lang="en-GB" sz="2800" b="1"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34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54782952"/>
              </p:ext>
            </p:extLst>
          </p:nvPr>
        </p:nvGraphicFramePr>
        <p:xfrm>
          <a:off x="185056" y="1353457"/>
          <a:ext cx="8828315" cy="5051553"/>
        </p:xfrm>
        <a:graphic>
          <a:graphicData uri="http://schemas.openxmlformats.org/drawingml/2006/table">
            <a:tbl>
              <a:tblPr bandRow="1">
                <a:tableStyleId>{1E171933-4619-4E11-9A3F-F7608DF75F80}</a:tableStyleId>
              </a:tblPr>
              <a:tblGrid>
                <a:gridCol w="3646715"/>
                <a:gridCol w="5181600"/>
              </a:tblGrid>
              <a:tr h="433833">
                <a:tc>
                  <a:txBody>
                    <a:bodyPr/>
                    <a:lstStyle/>
                    <a:p>
                      <a:pPr marL="174625" indent="0" algn="l"/>
                      <a:r>
                        <a:rPr lang="en-GB" sz="2000" b="1" baseline="0" dirty="0" smtClean="0">
                          <a:solidFill>
                            <a:schemeClr val="bg1"/>
                          </a:solidFill>
                          <a:latin typeface="Calibri" pitchFamily="34" charset="0"/>
                          <a:cs typeface="Calibri" pitchFamily="34" charset="0"/>
                        </a:rPr>
                        <a:t>Research finding</a:t>
                      </a:r>
                      <a:endParaRPr lang="en-GB" sz="2000" b="1" dirty="0">
                        <a:solidFill>
                          <a:schemeClr val="bg1"/>
                        </a:solidFill>
                        <a:latin typeface="Calibri" pitchFamily="34" charset="0"/>
                        <a:cs typeface="Calibri" pitchFamily="34" charset="0"/>
                      </a:endParaRP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c>
                  <a:txBody>
                    <a:bodyPr/>
                    <a:lstStyle/>
                    <a:p>
                      <a:pPr marL="174625" lvl="1" indent="0" algn="l" eaLnBrk="0" hangingPunct="0">
                        <a:spcBef>
                          <a:spcPts val="0"/>
                        </a:spcBef>
                        <a:spcAft>
                          <a:spcPts val="0"/>
                        </a:spcAft>
                        <a:buSzPct val="110000"/>
                        <a:buFont typeface="Arial" pitchFamily="34" charset="0"/>
                        <a:buNone/>
                      </a:pPr>
                      <a:r>
                        <a:rPr lang="en-GB" sz="2000" b="1" kern="1200" baseline="0" dirty="0" smtClean="0">
                          <a:solidFill>
                            <a:schemeClr val="bg1"/>
                          </a:solidFill>
                          <a:latin typeface="Calibri" pitchFamily="34" charset="0"/>
                          <a:ea typeface="+mn-ea"/>
                          <a:cs typeface="Calibri" pitchFamily="34" charset="0"/>
                        </a:rPr>
                        <a:t>Consideration for SHIL</a:t>
                      </a: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r>
              <a:tr h="2939892">
                <a:tc>
                  <a:txBody>
                    <a:bodyPr/>
                    <a:lstStyle/>
                    <a:p>
                      <a:pPr marL="174625" lvl="1" indent="-173038" eaLnBrk="0" hangingPunct="0">
                        <a:spcBef>
                          <a:spcPts val="600"/>
                        </a:spcBef>
                        <a:spcAft>
                          <a:spcPts val="0"/>
                        </a:spcAft>
                        <a:buSzPct val="110000"/>
                        <a:buFont typeface="Arial" pitchFamily="34" charset="0"/>
                        <a:buChar char="•"/>
                      </a:pPr>
                      <a:r>
                        <a:rPr lang="en-GB" sz="1700" baseline="0" dirty="0" smtClean="0">
                          <a:latin typeface="Calibri" pitchFamily="34" charset="0"/>
                          <a:cs typeface="Calibri" pitchFamily="34" charset="0"/>
                        </a:rPr>
                        <a:t>Rhinopinch is considered a direct alternative to manual pinch </a:t>
                      </a:r>
                      <a:endParaRPr lang="en-GB" sz="1700" baseline="0" dirty="0" smtClean="0">
                        <a:latin typeface="Calibri" pitchFamily="34" charset="0"/>
                        <a:cs typeface="Calibri" pitchFamily="34" charset="0"/>
                      </a:endParaRPr>
                    </a:p>
                    <a:p>
                      <a:pPr marL="174625" lvl="1" indent="-173038" eaLnBrk="0" hangingPunct="0">
                        <a:spcBef>
                          <a:spcPts val="600"/>
                        </a:spcBef>
                        <a:spcAft>
                          <a:spcPts val="0"/>
                        </a:spcAft>
                        <a:buSzPct val="110000"/>
                        <a:buFont typeface="Arial" pitchFamily="34" charset="0"/>
                        <a:buChar char="•"/>
                      </a:pPr>
                      <a:r>
                        <a:rPr lang="en-GB" sz="1700" baseline="0" dirty="0" smtClean="0">
                          <a:latin typeface="Calibri" pitchFamily="34" charset="0"/>
                          <a:cs typeface="Calibri" pitchFamily="34" charset="0"/>
                        </a:rPr>
                        <a:t>It </a:t>
                      </a:r>
                      <a:r>
                        <a:rPr lang="en-GB" sz="1700" baseline="0" dirty="0" smtClean="0">
                          <a:latin typeface="Calibri" pitchFamily="34" charset="0"/>
                          <a:cs typeface="Calibri" pitchFamily="34" charset="0"/>
                        </a:rPr>
                        <a:t>gives HCPs peace of mind that the pinch has been carried out properly and there is a perceived potential to save (some but not substantial amounts of) HCP time where patients cannot pinch themselves</a:t>
                      </a:r>
                      <a:endParaRPr lang="en-GB" sz="1700" kern="1200" baseline="0" dirty="0" smtClean="0">
                        <a:solidFill>
                          <a:schemeClr val="dk1"/>
                        </a:solidFill>
                        <a:latin typeface="Calibri" pitchFamily="34" charset="0"/>
                        <a:ea typeface="+mn-ea"/>
                        <a:cs typeface="Calibri" pitchFamily="34" charset="0"/>
                      </a:endParaRPr>
                    </a:p>
                    <a:p>
                      <a:pPr marL="174625" marR="0" lvl="1" indent="-173038" algn="l" defTabSz="914400" rtl="0" eaLnBrk="0" fontAlgn="auto" latinLnBrk="0" hangingPunct="0">
                        <a:lnSpc>
                          <a:spcPct val="100000"/>
                        </a:lnSpc>
                        <a:spcBef>
                          <a:spcPts val="600"/>
                        </a:spcBef>
                        <a:spcAft>
                          <a:spcPts val="0"/>
                        </a:spcAft>
                        <a:buClrTx/>
                        <a:buSzPct val="110000"/>
                        <a:buFont typeface="Arial" pitchFamily="34" charset="0"/>
                        <a:buChar char="•"/>
                        <a:tabLst/>
                        <a:defRPr/>
                      </a:pPr>
                      <a:r>
                        <a:rPr lang="en-GB" sz="1700" kern="1200" baseline="0" dirty="0" smtClean="0">
                          <a:solidFill>
                            <a:schemeClr val="dk1"/>
                          </a:solidFill>
                          <a:latin typeface="Calibri" pitchFamily="34" charset="0"/>
                          <a:ea typeface="+mn-ea"/>
                          <a:cs typeface="Calibri" pitchFamily="34" charset="0"/>
                        </a:rPr>
                        <a:t>Most </a:t>
                      </a:r>
                      <a:r>
                        <a:rPr lang="en-GB" sz="1700" kern="1200" baseline="0" dirty="0" smtClean="0">
                          <a:solidFill>
                            <a:schemeClr val="dk1"/>
                          </a:solidFill>
                          <a:latin typeface="Calibri" pitchFamily="34" charset="0"/>
                          <a:ea typeface="+mn-ea"/>
                          <a:cs typeface="Calibri" pitchFamily="34" charset="0"/>
                        </a:rPr>
                        <a:t>HCPs believe a more effective pinch will potentially reduce the need for packing</a:t>
                      </a:r>
                    </a:p>
                    <a:p>
                      <a:pPr marL="174625" marR="0" lvl="1" indent="-173038" algn="l" defTabSz="914400" rtl="0" eaLnBrk="0" fontAlgn="auto" latinLnBrk="0" hangingPunct="0">
                        <a:lnSpc>
                          <a:spcPct val="100000"/>
                        </a:lnSpc>
                        <a:spcBef>
                          <a:spcPts val="600"/>
                        </a:spcBef>
                        <a:spcAft>
                          <a:spcPts val="0"/>
                        </a:spcAft>
                        <a:buClrTx/>
                        <a:buSzPct val="110000"/>
                        <a:buFont typeface="Arial" pitchFamily="34" charset="0"/>
                        <a:buChar char="•"/>
                        <a:tabLst/>
                        <a:defRPr/>
                      </a:pPr>
                      <a:r>
                        <a:rPr lang="en-GB" sz="1700" kern="1200" baseline="0" dirty="0" smtClean="0">
                          <a:solidFill>
                            <a:schemeClr val="dk1"/>
                          </a:solidFill>
                          <a:latin typeface="Calibri" pitchFamily="34" charset="0"/>
                          <a:ea typeface="+mn-ea"/>
                          <a:cs typeface="Calibri" pitchFamily="34" charset="0"/>
                        </a:rPr>
                        <a:t>However, not everyone links Rhinopinch to reducing </a:t>
                      </a:r>
                      <a:r>
                        <a:rPr lang="en-GB" sz="1700" kern="1200" baseline="0" dirty="0" smtClean="0">
                          <a:solidFill>
                            <a:schemeClr val="dk1"/>
                          </a:solidFill>
                          <a:latin typeface="Calibri" pitchFamily="34" charset="0"/>
                          <a:ea typeface="+mn-ea"/>
                          <a:cs typeface="Calibri" pitchFamily="34" charset="0"/>
                        </a:rPr>
                        <a:t>further interventions</a:t>
                      </a:r>
                      <a:endParaRPr lang="en-GB" sz="1700" kern="1200" baseline="0" dirty="0" smtClean="0">
                        <a:solidFill>
                          <a:schemeClr val="dk1"/>
                        </a:solidFill>
                        <a:latin typeface="Calibri" pitchFamily="34" charset="0"/>
                        <a:ea typeface="+mn-ea"/>
                        <a:cs typeface="Calibri" pitchFamily="34" charset="0"/>
                      </a:endParaRP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endParaRPr lang="en-GB" sz="1700" kern="1200" baseline="0" dirty="0" smtClean="0">
                        <a:solidFill>
                          <a:schemeClr val="dk1"/>
                        </a:solidFill>
                        <a:latin typeface="Calibri" pitchFamily="34" charset="0"/>
                        <a:ea typeface="+mn-ea"/>
                        <a:cs typeface="Calibri" pitchFamily="34" charset="0"/>
                      </a:endParaRP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Rhinopinch is in direct competition with a technique that is perceived to be cost ‘free’ and a strong business case must be presented around HCP time </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However HCP time spent dealing with epistaxis cases is considered difficult to quantify given their infrequent nature</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Therefore SHIL will need to convince potential purchasers that saving HCP time in A&amp;E provides sufficient cost benefit</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More motivating and likely to provide greater justification of the cost is the link that reducing packing would negate the need for patient admission and the significant associated on-costs; demonstrating this may be critical to success </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endParaRPr lang="en-GB" sz="1700" kern="1200" baseline="0" dirty="0" smtClean="0">
                        <a:solidFill>
                          <a:schemeClr val="dk1"/>
                        </a:solidFill>
                        <a:latin typeface="Calibri" pitchFamily="34" charset="0"/>
                        <a:ea typeface="+mn-ea"/>
                        <a:cs typeface="Calibri" pitchFamily="34" charset="0"/>
                      </a:endParaRP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068798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Conclusions (IV)</a:t>
            </a:r>
            <a:endParaRPr lang="en-GB" sz="2800" b="1"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21823241"/>
              </p:ext>
            </p:extLst>
          </p:nvPr>
        </p:nvGraphicFramePr>
        <p:xfrm>
          <a:off x="185056" y="1353457"/>
          <a:ext cx="8813800" cy="4343400"/>
        </p:xfrm>
        <a:graphic>
          <a:graphicData uri="http://schemas.openxmlformats.org/drawingml/2006/table">
            <a:tbl>
              <a:tblPr bandRow="1">
                <a:tableStyleId>{1E171933-4619-4E11-9A3F-F7608DF75F80}</a:tableStyleId>
              </a:tblPr>
              <a:tblGrid>
                <a:gridCol w="3646715"/>
                <a:gridCol w="5167085"/>
              </a:tblGrid>
              <a:tr h="286657">
                <a:tc>
                  <a:txBody>
                    <a:bodyPr/>
                    <a:lstStyle/>
                    <a:p>
                      <a:pPr marL="174625" indent="0" algn="l"/>
                      <a:r>
                        <a:rPr lang="en-GB" sz="2000" b="1" baseline="0" dirty="0" smtClean="0">
                          <a:solidFill>
                            <a:schemeClr val="bg1"/>
                          </a:solidFill>
                          <a:latin typeface="Calibri" pitchFamily="34" charset="0"/>
                          <a:cs typeface="Calibri" pitchFamily="34" charset="0"/>
                        </a:rPr>
                        <a:t>Research finding</a:t>
                      </a:r>
                      <a:endParaRPr lang="en-GB" sz="2000" b="1" dirty="0">
                        <a:solidFill>
                          <a:schemeClr val="bg1"/>
                        </a:solidFill>
                        <a:latin typeface="Calibri" pitchFamily="34" charset="0"/>
                        <a:cs typeface="Calibri" pitchFamily="34" charset="0"/>
                      </a:endParaRP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c>
                  <a:txBody>
                    <a:bodyPr/>
                    <a:lstStyle/>
                    <a:p>
                      <a:pPr marL="174625" lvl="1" indent="0" algn="l" eaLnBrk="0" hangingPunct="0">
                        <a:spcBef>
                          <a:spcPts val="0"/>
                        </a:spcBef>
                        <a:spcAft>
                          <a:spcPts val="0"/>
                        </a:spcAft>
                        <a:buSzPct val="110000"/>
                        <a:buFont typeface="Arial" pitchFamily="34" charset="0"/>
                        <a:buNone/>
                      </a:pPr>
                      <a:r>
                        <a:rPr lang="en-GB" sz="2000" b="1" kern="1200" baseline="0" dirty="0" smtClean="0">
                          <a:solidFill>
                            <a:schemeClr val="bg1"/>
                          </a:solidFill>
                          <a:latin typeface="Calibri" pitchFamily="34" charset="0"/>
                          <a:ea typeface="+mn-ea"/>
                          <a:cs typeface="Calibri" pitchFamily="34" charset="0"/>
                        </a:rPr>
                        <a:t>Consideration for SHIL</a:t>
                      </a: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r>
              <a:tr h="1661160">
                <a:tc>
                  <a:txBody>
                    <a:bodyPr/>
                    <a:lstStyle/>
                    <a:p>
                      <a:pPr marL="174625" lvl="1" indent="-173038" eaLnBrk="0" hangingPunct="0">
                        <a:spcBef>
                          <a:spcPts val="600"/>
                        </a:spcBef>
                        <a:spcAft>
                          <a:spcPts val="0"/>
                        </a:spcAft>
                        <a:buSzPct val="110000"/>
                        <a:buFont typeface="Arial" pitchFamily="34" charset="0"/>
                        <a:buChar char="•"/>
                      </a:pPr>
                      <a:r>
                        <a:rPr lang="en-GB" sz="1700" baseline="0" dirty="0" smtClean="0">
                          <a:latin typeface="Calibri" pitchFamily="34" charset="0"/>
                          <a:cs typeface="Calibri" pitchFamily="34" charset="0"/>
                        </a:rPr>
                        <a:t>All but one HCP would be willing to try Rhinopinch at the existing price and they do not require evidence to do so</a:t>
                      </a:r>
                    </a:p>
                    <a:p>
                      <a:pPr marL="174625" lvl="1" indent="-173038" eaLnBrk="0" hangingPunct="0">
                        <a:spcBef>
                          <a:spcPts val="600"/>
                        </a:spcBef>
                        <a:spcAft>
                          <a:spcPts val="0"/>
                        </a:spcAft>
                        <a:buSzPct val="110000"/>
                        <a:buFont typeface="Arial" pitchFamily="34" charset="0"/>
                        <a:buChar char="•"/>
                      </a:pPr>
                      <a:r>
                        <a:rPr lang="en-GB" sz="1700" baseline="0" dirty="0" smtClean="0">
                          <a:latin typeface="Calibri" pitchFamily="34" charset="0"/>
                          <a:cs typeface="Calibri" pitchFamily="34" charset="0"/>
                        </a:rPr>
                        <a:t>However, long term adoption depends on the financial benefit of Rhinopinch being proven </a:t>
                      </a:r>
                    </a:p>
                    <a:p>
                      <a:pPr marL="174625" lvl="1" indent="-173038" eaLnBrk="0" hangingPunct="0">
                        <a:spcBef>
                          <a:spcPts val="600"/>
                        </a:spcBef>
                        <a:spcAft>
                          <a:spcPts val="0"/>
                        </a:spcAft>
                        <a:buSzPct val="110000"/>
                        <a:buFont typeface="Arial" pitchFamily="34" charset="0"/>
                        <a:buChar char="•"/>
                      </a:pPr>
                      <a:r>
                        <a:rPr lang="en-GB" sz="1700" baseline="0" dirty="0" smtClean="0">
                          <a:latin typeface="Calibri" pitchFamily="34" charset="0"/>
                          <a:cs typeface="Calibri" pitchFamily="34" charset="0"/>
                        </a:rPr>
                        <a:t>HCPs would </a:t>
                      </a:r>
                      <a:r>
                        <a:rPr lang="en-GB" sz="1700" baseline="0" dirty="0" smtClean="0">
                          <a:latin typeface="Calibri" pitchFamily="34" charset="0"/>
                          <a:cs typeface="Calibri" pitchFamily="34" charset="0"/>
                        </a:rPr>
                        <a:t>likely conduct </a:t>
                      </a:r>
                      <a:r>
                        <a:rPr lang="en-GB" sz="1700" baseline="0" dirty="0" smtClean="0">
                          <a:latin typeface="Calibri" pitchFamily="34" charset="0"/>
                          <a:cs typeface="Calibri" pitchFamily="34" charset="0"/>
                        </a:rPr>
                        <a:t>an internal audit during a 4-6 week trial phase, expecting to be able to demonstrate longer term cost savings as a result</a:t>
                      </a:r>
                    </a:p>
                    <a:p>
                      <a:pPr marL="174625" lvl="1" indent="-173038" eaLnBrk="0" hangingPunct="0">
                        <a:spcBef>
                          <a:spcPts val="600"/>
                        </a:spcBef>
                        <a:spcAft>
                          <a:spcPts val="0"/>
                        </a:spcAft>
                        <a:buSzPct val="110000"/>
                        <a:buFont typeface="Arial" pitchFamily="34" charset="0"/>
                        <a:buChar char="•"/>
                      </a:pPr>
                      <a:r>
                        <a:rPr lang="en-GB" sz="1700" baseline="0" dirty="0" smtClean="0">
                          <a:latin typeface="Calibri" pitchFamily="34" charset="0"/>
                          <a:cs typeface="Calibri" pitchFamily="34" charset="0"/>
                        </a:rPr>
                        <a:t>Considered likely that department budget holders would agree (unlikely to go through central procurement)</a:t>
                      </a: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If a suitable business case can be developed existing cost is not expected to be a barrier and for most the procurement process is relatively straightforward compared to many products</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SHIL may be able to leverage HCP interest in order to develop a business case without significant investment </a:t>
                      </a: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253439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Conclusions (V)</a:t>
            </a:r>
            <a:endParaRPr lang="en-GB" sz="2800" b="1" dirty="0"/>
          </a:p>
        </p:txBody>
      </p:sp>
      <p:sp>
        <p:nvSpPr>
          <p:cNvPr id="3" name="Slide Number Placeholder 2"/>
          <p:cNvSpPr>
            <a:spLocks noGrp="1"/>
          </p:cNvSpPr>
          <p:nvPr>
            <p:ph type="sldNum" sz="quarter" idx="4"/>
          </p:nvPr>
        </p:nvSpPr>
        <p:spPr/>
        <p:txBody>
          <a:bodyPr/>
          <a:lstStyle/>
          <a:p>
            <a:pPr>
              <a:defRPr/>
            </a:pPr>
            <a:fld id="{CAB399D8-88D4-441A-9B49-280ECA08F4B9}" type="slidenum">
              <a:rPr lang="en-US" smtClean="0"/>
              <a:pPr>
                <a:defRPr/>
              </a:pPr>
              <a:t>36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2934681"/>
              </p:ext>
            </p:extLst>
          </p:nvPr>
        </p:nvGraphicFramePr>
        <p:xfrm>
          <a:off x="185056" y="1353457"/>
          <a:ext cx="8813800" cy="2725783"/>
        </p:xfrm>
        <a:graphic>
          <a:graphicData uri="http://schemas.openxmlformats.org/drawingml/2006/table">
            <a:tbl>
              <a:tblPr bandRow="1">
                <a:tableStyleId>{1E171933-4619-4E11-9A3F-F7608DF75F80}</a:tableStyleId>
              </a:tblPr>
              <a:tblGrid>
                <a:gridCol w="3646715"/>
                <a:gridCol w="5167085"/>
              </a:tblGrid>
              <a:tr h="286657">
                <a:tc>
                  <a:txBody>
                    <a:bodyPr/>
                    <a:lstStyle/>
                    <a:p>
                      <a:pPr marL="174625" indent="0" algn="l"/>
                      <a:r>
                        <a:rPr lang="en-GB" sz="2000" b="1" baseline="0" dirty="0" smtClean="0">
                          <a:solidFill>
                            <a:schemeClr val="bg1"/>
                          </a:solidFill>
                          <a:latin typeface="Calibri" pitchFamily="34" charset="0"/>
                          <a:cs typeface="Calibri" pitchFamily="34" charset="0"/>
                        </a:rPr>
                        <a:t>Research finding</a:t>
                      </a:r>
                      <a:endParaRPr lang="en-GB" sz="2000" b="1" dirty="0">
                        <a:solidFill>
                          <a:schemeClr val="bg1"/>
                        </a:solidFill>
                        <a:latin typeface="Calibri" pitchFamily="34" charset="0"/>
                        <a:cs typeface="Calibri" pitchFamily="34" charset="0"/>
                      </a:endParaRP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c>
                  <a:txBody>
                    <a:bodyPr/>
                    <a:lstStyle/>
                    <a:p>
                      <a:pPr marL="174625" lvl="1" indent="0" algn="l" eaLnBrk="0" hangingPunct="0">
                        <a:spcBef>
                          <a:spcPts val="0"/>
                        </a:spcBef>
                        <a:spcAft>
                          <a:spcPts val="0"/>
                        </a:spcAft>
                        <a:buSzPct val="110000"/>
                        <a:buFont typeface="Arial" pitchFamily="34" charset="0"/>
                        <a:buNone/>
                      </a:pPr>
                      <a:r>
                        <a:rPr lang="en-GB" sz="2000" b="1" kern="1200" baseline="0" dirty="0" smtClean="0">
                          <a:solidFill>
                            <a:schemeClr val="bg1"/>
                          </a:solidFill>
                          <a:latin typeface="Calibri" pitchFamily="34" charset="0"/>
                          <a:ea typeface="+mn-ea"/>
                          <a:cs typeface="Calibri" pitchFamily="34" charset="0"/>
                        </a:rPr>
                        <a:t>Consideration for SHIL</a:t>
                      </a: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schemeClr>
                    </a:solidFill>
                  </a:tcPr>
                </a:tc>
              </a:tr>
              <a:tr h="2329543">
                <a:tc>
                  <a:txBody>
                    <a:bodyPr/>
                    <a:lstStyle/>
                    <a:p>
                      <a:pPr marL="174625" marR="0" lvl="1" indent="-173038" algn="l" defTabSz="914400" rtl="0" eaLnBrk="0" fontAlgn="auto" latinLnBrk="0" hangingPunct="0">
                        <a:lnSpc>
                          <a:spcPct val="100000"/>
                        </a:lnSpc>
                        <a:spcBef>
                          <a:spcPts val="600"/>
                        </a:spcBef>
                        <a:spcAft>
                          <a:spcPts val="0"/>
                        </a:spcAft>
                        <a:buClrTx/>
                        <a:buSzPct val="110000"/>
                        <a:buFont typeface="Arial" pitchFamily="34" charset="0"/>
                        <a:buChar char="•"/>
                        <a:tabLst/>
                        <a:defRPr/>
                      </a:pPr>
                      <a:r>
                        <a:rPr lang="en-GB" sz="1700" kern="1200" baseline="0" dirty="0" smtClean="0">
                          <a:solidFill>
                            <a:schemeClr val="dk1"/>
                          </a:solidFill>
                          <a:latin typeface="Calibri" pitchFamily="34" charset="0"/>
                          <a:ea typeface="+mn-ea"/>
                          <a:cs typeface="Calibri" pitchFamily="34" charset="0"/>
                        </a:rPr>
                        <a:t>None of the non-users were previously aware of Rhinopinch</a:t>
                      </a:r>
                      <a:endParaRPr lang="en-GB" sz="1700" kern="1200" baseline="0" dirty="0" smtClean="0">
                        <a:solidFill>
                          <a:schemeClr val="dk1"/>
                        </a:solidFill>
                        <a:latin typeface="Calibri" pitchFamily="34" charset="0"/>
                        <a:ea typeface="+mn-ea"/>
                        <a:cs typeface="Calibri" pitchFamily="34" charset="0"/>
                      </a:endParaRPr>
                    </a:p>
                    <a:p>
                      <a:pPr marL="174625" marR="0" lvl="1" indent="-173038" algn="l" defTabSz="914400" rtl="0" eaLnBrk="0" fontAlgn="auto" latinLnBrk="0" hangingPunct="0">
                        <a:lnSpc>
                          <a:spcPct val="100000"/>
                        </a:lnSpc>
                        <a:spcBef>
                          <a:spcPts val="600"/>
                        </a:spcBef>
                        <a:spcAft>
                          <a:spcPts val="0"/>
                        </a:spcAft>
                        <a:buClrTx/>
                        <a:buSzPct val="110000"/>
                        <a:buFont typeface="Arial" pitchFamily="34" charset="0"/>
                        <a:buChar char="•"/>
                        <a:tabLst/>
                        <a:defRPr/>
                      </a:pPr>
                      <a:r>
                        <a:rPr lang="en-GB" sz="1700" kern="1200" baseline="0" dirty="0" smtClean="0">
                          <a:solidFill>
                            <a:schemeClr val="dk1"/>
                          </a:solidFill>
                          <a:latin typeface="Calibri" pitchFamily="34" charset="0"/>
                          <a:ea typeface="+mn-ea"/>
                          <a:cs typeface="Calibri" pitchFamily="34" charset="0"/>
                        </a:rPr>
                        <a:t>HCPs suggested a need for free samples and direct contact with the Emergency departments</a:t>
                      </a:r>
                    </a:p>
                    <a:p>
                      <a:pPr marL="174625" marR="0" lvl="1" indent="-173038" algn="l" defTabSz="914400" rtl="0" eaLnBrk="0" fontAlgn="auto" latinLnBrk="0" hangingPunct="0">
                        <a:lnSpc>
                          <a:spcPct val="100000"/>
                        </a:lnSpc>
                        <a:spcBef>
                          <a:spcPts val="600"/>
                        </a:spcBef>
                        <a:spcAft>
                          <a:spcPts val="0"/>
                        </a:spcAft>
                        <a:buClrTx/>
                        <a:buSzPct val="110000"/>
                        <a:buFont typeface="Arial" pitchFamily="34" charset="0"/>
                        <a:buChar char="•"/>
                        <a:tabLst/>
                        <a:defRPr/>
                      </a:pPr>
                      <a:r>
                        <a:rPr lang="en-GB" sz="1700" kern="1200" baseline="0" dirty="0" smtClean="0">
                          <a:solidFill>
                            <a:schemeClr val="dk1"/>
                          </a:solidFill>
                          <a:latin typeface="Calibri" pitchFamily="34" charset="0"/>
                          <a:ea typeface="+mn-ea"/>
                          <a:cs typeface="Calibri" pitchFamily="34" charset="0"/>
                        </a:rPr>
                        <a:t>Promotion at conferences such as the College of Emergency Medicine was also highlighted</a:t>
                      </a:r>
                    </a:p>
                  </a:txBody>
                  <a:tcPr anchor="ctr">
                    <a:lnL w="38100"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Assuming a convincing business case, SHIL’s biggest challenge (and the critical barrier to adoption) will be raising product awareness</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r>
                        <a:rPr lang="en-GB" sz="1700" kern="1200" baseline="0" dirty="0" smtClean="0">
                          <a:solidFill>
                            <a:schemeClr val="dk1"/>
                          </a:solidFill>
                          <a:latin typeface="Calibri" pitchFamily="34" charset="0"/>
                          <a:ea typeface="+mn-ea"/>
                          <a:cs typeface="Calibri" pitchFamily="34" charset="0"/>
                        </a:rPr>
                        <a:t>Identifying the most appropriate channels for raising awareness is an important step, with free samples and promotion at relevant conferences critical</a:t>
                      </a:r>
                    </a:p>
                    <a:p>
                      <a:pPr marL="287337" marR="0" lvl="1" indent="-285750" algn="l" defTabSz="914400" rtl="0" eaLnBrk="1" fontAlgn="auto" latinLnBrk="0" hangingPunct="1">
                        <a:lnSpc>
                          <a:spcPct val="100000"/>
                        </a:lnSpc>
                        <a:spcBef>
                          <a:spcPts val="600"/>
                        </a:spcBef>
                        <a:spcAft>
                          <a:spcPts val="0"/>
                        </a:spcAft>
                        <a:buClr>
                          <a:schemeClr val="accent4"/>
                        </a:buClr>
                        <a:buSzTx/>
                        <a:buFont typeface="Wingdings" pitchFamily="2" charset="2"/>
                        <a:buChar char="Ø"/>
                        <a:tabLst/>
                        <a:defRPr/>
                      </a:pPr>
                      <a:endParaRPr lang="en-GB" sz="1700" kern="1200" baseline="0" dirty="0" smtClean="0">
                        <a:solidFill>
                          <a:schemeClr val="dk1"/>
                        </a:solidFill>
                        <a:latin typeface="Calibri" pitchFamily="34" charset="0"/>
                        <a:ea typeface="+mn-ea"/>
                        <a:cs typeface="Calibri" pitchFamily="34" charset="0"/>
                      </a:endParaRPr>
                    </a:p>
                  </a:txBody>
                  <a:tcPr anchor="ctr">
                    <a:lnL w="28575"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686251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b="1" dirty="0" smtClean="0"/>
              <a:t>Recommendations</a:t>
            </a:r>
            <a:endParaRPr lang="en-GB" sz="3200" b="1" dirty="0"/>
          </a:p>
        </p:txBody>
      </p:sp>
    </p:spTree>
    <p:extLst>
      <p:ext uri="{BB962C8B-B14F-4D97-AF65-F5344CB8AC3E}">
        <p14:creationId xmlns:p14="http://schemas.microsoft.com/office/powerpoint/2010/main" val="2610533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lucy\Desktop\0000029_nose_bleed_epistaxis_rhinopinch_nasal_clip_x5_300.gif"/>
          <p:cNvPicPr>
            <a:picLocks noChangeAspect="1" noChangeArrowheads="1"/>
          </p:cNvPicPr>
          <p:nvPr/>
        </p:nvPicPr>
        <p:blipFill rotWithShape="1">
          <a:blip r:embed="rId2">
            <a:extLst>
              <a:ext uri="{28A0092B-C50C-407E-A947-70E740481C1C}">
                <a14:useLocalDpi xmlns:a14="http://schemas.microsoft.com/office/drawing/2010/main" val="0"/>
              </a:ext>
            </a:extLst>
          </a:blip>
          <a:srcRect l="8069" t="-350" r="6304" b="350"/>
          <a:stretch/>
        </p:blipFill>
        <p:spPr bwMode="auto">
          <a:xfrm rot="20223825">
            <a:off x="7301014" y="2224884"/>
            <a:ext cx="1206994" cy="935040"/>
          </a:xfrm>
          <a:prstGeom prst="rect">
            <a:avLst/>
          </a:prstGeom>
          <a:ln>
            <a:noFill/>
          </a:ln>
          <a:effectLst>
            <a:outerShdw blurRad="292100" dist="139700" dir="2700000" algn="tl" rotWithShape="0">
              <a:srgbClr val="333333">
                <a:alpha val="65000"/>
              </a:srgbClr>
            </a:outerShdw>
          </a:effectLst>
          <a:extLst/>
        </p:spPr>
      </p:pic>
      <p:sp>
        <p:nvSpPr>
          <p:cNvPr id="2" name="Title 1"/>
          <p:cNvSpPr>
            <a:spLocks noGrp="1"/>
          </p:cNvSpPr>
          <p:nvPr>
            <p:ph type="title"/>
          </p:nvPr>
        </p:nvSpPr>
        <p:spPr/>
        <p:txBody>
          <a:bodyPr/>
          <a:lstStyle/>
          <a:p>
            <a:r>
              <a:rPr lang="en-GB" sz="2800" b="1" dirty="0" smtClean="0"/>
              <a:t>Recommendations</a:t>
            </a:r>
            <a:endParaRPr lang="en-GB" sz="2800" b="1" dirty="0"/>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38</a:t>
            </a:fld>
            <a:endParaRPr lang="en-US" dirty="0"/>
          </a:p>
        </p:txBody>
      </p:sp>
      <p:sp>
        <p:nvSpPr>
          <p:cNvPr id="5" name="Rectangle 4"/>
          <p:cNvSpPr/>
          <p:nvPr/>
        </p:nvSpPr>
        <p:spPr>
          <a:xfrm>
            <a:off x="68947" y="1524761"/>
            <a:ext cx="6723740" cy="1957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charset="0"/>
              <a:buNone/>
            </a:pPr>
            <a:r>
              <a:rPr lang="en-GB" sz="1700" dirty="0">
                <a:solidFill>
                  <a:schemeClr val="accent4">
                    <a:lumMod val="50000"/>
                  </a:schemeClr>
                </a:solidFill>
                <a:latin typeface="Calibri" pitchFamily="34" charset="0"/>
                <a:cs typeface="Calibri" pitchFamily="34" charset="0"/>
              </a:rPr>
              <a:t>All HCPs involved in the research were very receptive to Rhinopinch</a:t>
            </a:r>
            <a:r>
              <a:rPr lang="en-GB" sz="1700" dirty="0" smtClean="0">
                <a:solidFill>
                  <a:schemeClr val="accent4">
                    <a:lumMod val="50000"/>
                  </a:schemeClr>
                </a:solidFill>
                <a:latin typeface="Calibri" pitchFamily="34" charset="0"/>
                <a:cs typeface="Calibri" pitchFamily="34" charset="0"/>
              </a:rPr>
              <a:t>, with </a:t>
            </a:r>
            <a:r>
              <a:rPr lang="en-GB" sz="1700" dirty="0">
                <a:solidFill>
                  <a:schemeClr val="accent4">
                    <a:lumMod val="50000"/>
                  </a:schemeClr>
                </a:solidFill>
                <a:latin typeface="Calibri" pitchFamily="34" charset="0"/>
                <a:cs typeface="Calibri" pitchFamily="34" charset="0"/>
              </a:rPr>
              <a:t>all but one </a:t>
            </a:r>
            <a:r>
              <a:rPr lang="en-GB" sz="1700" dirty="0" smtClean="0">
                <a:solidFill>
                  <a:schemeClr val="accent4">
                    <a:lumMod val="50000"/>
                  </a:schemeClr>
                </a:solidFill>
                <a:latin typeface="Calibri" pitchFamily="34" charset="0"/>
                <a:cs typeface="Calibri" pitchFamily="34" charset="0"/>
              </a:rPr>
              <a:t>willing </a:t>
            </a:r>
            <a:r>
              <a:rPr lang="en-GB" sz="1700" dirty="0">
                <a:solidFill>
                  <a:schemeClr val="accent4">
                    <a:lumMod val="50000"/>
                  </a:schemeClr>
                </a:solidFill>
                <a:latin typeface="Calibri" pitchFamily="34" charset="0"/>
                <a:cs typeface="Calibri" pitchFamily="34" charset="0"/>
              </a:rPr>
              <a:t>to try the product at its existing </a:t>
            </a:r>
            <a:r>
              <a:rPr lang="en-GB" sz="1700" dirty="0" smtClean="0">
                <a:solidFill>
                  <a:schemeClr val="accent4">
                    <a:lumMod val="50000"/>
                  </a:schemeClr>
                </a:solidFill>
                <a:latin typeface="Calibri" pitchFamily="34" charset="0"/>
                <a:cs typeface="Calibri" pitchFamily="34" charset="0"/>
              </a:rPr>
              <a:t>price, </a:t>
            </a:r>
            <a:r>
              <a:rPr lang="en-GB" sz="1700" dirty="0">
                <a:solidFill>
                  <a:schemeClr val="accent4">
                    <a:lumMod val="50000"/>
                  </a:schemeClr>
                </a:solidFill>
                <a:latin typeface="Calibri" pitchFamily="34" charset="0"/>
                <a:cs typeface="Calibri" pitchFamily="34" charset="0"/>
              </a:rPr>
              <a:t>therefore the biggest barrier to existing use is lack of product </a:t>
            </a:r>
            <a:r>
              <a:rPr lang="en-GB" sz="1700" dirty="0" smtClean="0">
                <a:solidFill>
                  <a:schemeClr val="accent4">
                    <a:lumMod val="50000"/>
                  </a:schemeClr>
                </a:solidFill>
                <a:latin typeface="Calibri" pitchFamily="34" charset="0"/>
                <a:cs typeface="Calibri" pitchFamily="34" charset="0"/>
              </a:rPr>
              <a:t>awareness. Consider </a:t>
            </a:r>
            <a:r>
              <a:rPr lang="en-GB" sz="1700" dirty="0">
                <a:solidFill>
                  <a:schemeClr val="accent4">
                    <a:lumMod val="50000"/>
                  </a:schemeClr>
                </a:solidFill>
                <a:latin typeface="Calibri" pitchFamily="34" charset="0"/>
                <a:cs typeface="Calibri" pitchFamily="34" charset="0"/>
              </a:rPr>
              <a:t>raising awareness by providing demonstrations and free samples through:</a:t>
            </a:r>
          </a:p>
          <a:p>
            <a:pPr marL="449263" indent="-274638">
              <a:spcBef>
                <a:spcPts val="600"/>
              </a:spcBef>
              <a:buClr>
                <a:schemeClr val="accent4"/>
              </a:buClr>
              <a:buFont typeface="Wingdings" pitchFamily="2" charset="2"/>
              <a:buChar char="v"/>
            </a:pPr>
            <a:r>
              <a:rPr lang="en-GB" sz="1700" dirty="0">
                <a:solidFill>
                  <a:schemeClr val="accent4">
                    <a:lumMod val="50000"/>
                  </a:schemeClr>
                </a:solidFill>
                <a:latin typeface="Calibri" pitchFamily="34" charset="0"/>
                <a:cs typeface="Calibri" pitchFamily="34" charset="0"/>
              </a:rPr>
              <a:t>Direct contact with Emergency Departments</a:t>
            </a:r>
          </a:p>
          <a:p>
            <a:pPr marL="449263" indent="-274638">
              <a:buClr>
                <a:schemeClr val="accent4"/>
              </a:buClr>
              <a:buFont typeface="Wingdings" pitchFamily="2" charset="2"/>
              <a:buChar char="v"/>
            </a:pPr>
            <a:r>
              <a:rPr lang="en-GB" sz="1700" dirty="0">
                <a:solidFill>
                  <a:schemeClr val="accent4">
                    <a:lumMod val="50000"/>
                  </a:schemeClr>
                </a:solidFill>
                <a:latin typeface="Calibri" pitchFamily="34" charset="0"/>
                <a:cs typeface="Calibri" pitchFamily="34" charset="0"/>
              </a:rPr>
              <a:t>Stands at relevant conferences (e.g. College of Emergency </a:t>
            </a:r>
            <a:r>
              <a:rPr lang="en-GB" sz="1700" dirty="0" smtClean="0">
                <a:solidFill>
                  <a:schemeClr val="accent4">
                    <a:lumMod val="50000"/>
                  </a:schemeClr>
                </a:solidFill>
                <a:latin typeface="Calibri" pitchFamily="34" charset="0"/>
                <a:cs typeface="Calibri" pitchFamily="34" charset="0"/>
              </a:rPr>
              <a:t>Medicine)</a:t>
            </a:r>
            <a:endParaRPr lang="en-GB" sz="1700" dirty="0">
              <a:solidFill>
                <a:schemeClr val="accent4">
                  <a:lumMod val="50000"/>
                </a:schemeClr>
              </a:solidFill>
              <a:latin typeface="Calibri" pitchFamily="34" charset="0"/>
              <a:cs typeface="Calibri"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8876">
            <a:off x="7259638" y="1593504"/>
            <a:ext cx="1555997" cy="824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7002" y="1276664"/>
            <a:ext cx="6926941" cy="400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lt1"/>
                </a:solidFill>
                <a:latin typeface="Calibri" pitchFamily="34" charset="0"/>
                <a:cs typeface="Calibri" pitchFamily="34" charset="0"/>
              </a:rPr>
              <a:t>Raise awareness of Rhinopinch within the key market</a:t>
            </a:r>
          </a:p>
        </p:txBody>
      </p:sp>
      <p:sp>
        <p:nvSpPr>
          <p:cNvPr id="12" name="Rectangle 11"/>
          <p:cNvSpPr/>
          <p:nvPr/>
        </p:nvSpPr>
        <p:spPr>
          <a:xfrm>
            <a:off x="127002" y="3460320"/>
            <a:ext cx="6926941" cy="400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latin typeface="Calibri" pitchFamily="34" charset="0"/>
                <a:cs typeface="Calibri" pitchFamily="34" charset="0"/>
              </a:rPr>
              <a:t>Collate convincing evidence for Rhinopinch</a:t>
            </a:r>
          </a:p>
        </p:txBody>
      </p:sp>
      <p:sp>
        <p:nvSpPr>
          <p:cNvPr id="13" name="Rectangle 12"/>
          <p:cNvSpPr/>
          <p:nvPr/>
        </p:nvSpPr>
        <p:spPr>
          <a:xfrm>
            <a:off x="83460" y="3831402"/>
            <a:ext cx="6593111" cy="2262158"/>
          </a:xfrm>
          <a:prstGeom prst="rect">
            <a:avLst/>
          </a:prstGeom>
        </p:spPr>
        <p:txBody>
          <a:bodyPr wrap="square">
            <a:spAutoFit/>
          </a:bodyPr>
          <a:lstStyle/>
          <a:p>
            <a:pPr marL="0" indent="0">
              <a:buNone/>
            </a:pPr>
            <a:r>
              <a:rPr lang="en-GB" sz="1700" dirty="0">
                <a:solidFill>
                  <a:schemeClr val="accent4">
                    <a:lumMod val="50000"/>
                  </a:schemeClr>
                </a:solidFill>
                <a:latin typeface="Calibri" pitchFamily="34" charset="0"/>
                <a:cs typeface="Calibri" pitchFamily="34" charset="0"/>
              </a:rPr>
              <a:t>If it could be demonstrated that Rhinopinch can reduce packing and hence lower admissions to ENT </a:t>
            </a:r>
            <a:r>
              <a:rPr lang="en-GB" sz="1700" dirty="0" smtClean="0">
                <a:solidFill>
                  <a:schemeClr val="accent4">
                    <a:lumMod val="50000"/>
                  </a:schemeClr>
                </a:solidFill>
                <a:latin typeface="Calibri" pitchFamily="34" charset="0"/>
                <a:cs typeface="Calibri" pitchFamily="34" charset="0"/>
              </a:rPr>
              <a:t>thus negating </a:t>
            </a:r>
            <a:r>
              <a:rPr lang="en-GB" sz="1700" dirty="0">
                <a:solidFill>
                  <a:schemeClr val="accent4">
                    <a:lumMod val="50000"/>
                  </a:schemeClr>
                </a:solidFill>
                <a:latin typeface="Calibri" pitchFamily="34" charset="0"/>
                <a:cs typeface="Calibri" pitchFamily="34" charset="0"/>
              </a:rPr>
              <a:t>significant on-costs, this would form the basis of a convincing business </a:t>
            </a:r>
            <a:r>
              <a:rPr lang="en-GB" sz="1700" dirty="0" smtClean="0">
                <a:solidFill>
                  <a:schemeClr val="accent4">
                    <a:lumMod val="50000"/>
                  </a:schemeClr>
                </a:solidFill>
                <a:latin typeface="Calibri" pitchFamily="34" charset="0"/>
                <a:cs typeface="Calibri" pitchFamily="34" charset="0"/>
              </a:rPr>
              <a:t>case</a:t>
            </a:r>
          </a:p>
          <a:p>
            <a:pPr marL="449263" indent="-274638">
              <a:spcBef>
                <a:spcPts val="600"/>
              </a:spcBef>
              <a:buClr>
                <a:schemeClr val="accent4"/>
              </a:buClr>
              <a:buFont typeface="Wingdings" pitchFamily="2" charset="2"/>
              <a:buChar char="v"/>
            </a:pPr>
            <a:r>
              <a:rPr lang="en-GB" sz="1700" dirty="0">
                <a:solidFill>
                  <a:schemeClr val="accent4">
                    <a:lumMod val="50000"/>
                  </a:schemeClr>
                </a:solidFill>
                <a:latin typeface="Calibri" pitchFamily="34" charset="0"/>
                <a:cs typeface="Calibri" pitchFamily="34" charset="0"/>
              </a:rPr>
              <a:t>Consider collating audit results from several hospitals willing to trial the product (ideally large teaching hospitals </a:t>
            </a:r>
            <a:r>
              <a:rPr lang="en-GB" sz="1700" dirty="0" smtClean="0">
                <a:solidFill>
                  <a:schemeClr val="accent4">
                    <a:lumMod val="50000"/>
                  </a:schemeClr>
                </a:solidFill>
                <a:latin typeface="Calibri" pitchFamily="34" charset="0"/>
                <a:cs typeface="Calibri" pitchFamily="34" charset="0"/>
              </a:rPr>
              <a:t>that </a:t>
            </a:r>
            <a:r>
              <a:rPr lang="en-GB" sz="1700" dirty="0">
                <a:solidFill>
                  <a:schemeClr val="accent4">
                    <a:lumMod val="50000"/>
                  </a:schemeClr>
                </a:solidFill>
                <a:latin typeface="Calibri" pitchFamily="34" charset="0"/>
                <a:cs typeface="Calibri" pitchFamily="34" charset="0"/>
              </a:rPr>
              <a:t>are going to be more influential and have higher epistaxis numbers)</a:t>
            </a:r>
          </a:p>
          <a:p>
            <a:pPr marL="449263" indent="-274638">
              <a:buClr>
                <a:schemeClr val="accent4"/>
              </a:buClr>
              <a:buFont typeface="Wingdings" pitchFamily="2" charset="2"/>
              <a:buChar char="v"/>
            </a:pPr>
            <a:r>
              <a:rPr lang="en-GB" sz="1700" dirty="0">
                <a:solidFill>
                  <a:schemeClr val="accent4">
                    <a:lumMod val="50000"/>
                  </a:schemeClr>
                </a:solidFill>
                <a:latin typeface="Calibri" pitchFamily="34" charset="0"/>
                <a:cs typeface="Calibri" pitchFamily="34" charset="0"/>
              </a:rPr>
              <a:t>SHIL may need to consider providing free samples for the duration of the trial </a:t>
            </a:r>
            <a:r>
              <a:rPr lang="en-GB" sz="1700" dirty="0" smtClean="0">
                <a:solidFill>
                  <a:schemeClr val="accent4">
                    <a:lumMod val="50000"/>
                  </a:schemeClr>
                </a:solidFill>
                <a:latin typeface="Calibri" pitchFamily="34" charset="0"/>
                <a:cs typeface="Calibri" pitchFamily="34" charset="0"/>
              </a:rPr>
              <a:t>period in return for hospitals providing data</a:t>
            </a:r>
            <a:endParaRPr lang="en-GB" sz="1700" dirty="0">
              <a:solidFill>
                <a:schemeClr val="accent4">
                  <a:lumMod val="50000"/>
                </a:schemeClr>
              </a:solidFill>
              <a:latin typeface="Calibri" pitchFamily="34" charset="0"/>
              <a:cs typeface="Calibri" pitchFamily="34" charset="0"/>
            </a:endParaRPr>
          </a:p>
        </p:txBody>
      </p:sp>
      <p:pic>
        <p:nvPicPr>
          <p:cNvPr id="1026"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00977" y="4112301"/>
            <a:ext cx="1073318" cy="107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83461" y="6008909"/>
            <a:ext cx="8802911" cy="615553"/>
          </a:xfrm>
          <a:prstGeom prst="rect">
            <a:avLst/>
          </a:prstGeom>
        </p:spPr>
        <p:txBody>
          <a:bodyPr wrap="square">
            <a:spAutoFit/>
          </a:bodyPr>
          <a:lstStyle/>
          <a:p>
            <a:pPr marL="449263" indent="-274638">
              <a:buClr>
                <a:schemeClr val="accent4"/>
              </a:buClr>
              <a:buFont typeface="Wingdings" pitchFamily="2" charset="2"/>
              <a:buChar char="v"/>
            </a:pPr>
            <a:r>
              <a:rPr lang="en-GB" sz="1700" dirty="0" smtClean="0">
                <a:solidFill>
                  <a:schemeClr val="accent4">
                    <a:lumMod val="50000"/>
                  </a:schemeClr>
                </a:solidFill>
                <a:latin typeface="Calibri" pitchFamily="34" charset="0"/>
                <a:cs typeface="Calibri" pitchFamily="34" charset="0"/>
              </a:rPr>
              <a:t>At </a:t>
            </a:r>
            <a:r>
              <a:rPr lang="en-GB" sz="1700" dirty="0">
                <a:solidFill>
                  <a:schemeClr val="accent4">
                    <a:lumMod val="50000"/>
                  </a:schemeClr>
                </a:solidFill>
                <a:latin typeface="Calibri" pitchFamily="34" charset="0"/>
                <a:cs typeface="Calibri" pitchFamily="34" charset="0"/>
              </a:rPr>
              <a:t>a minimum </a:t>
            </a:r>
            <a:r>
              <a:rPr lang="en-GB" sz="1700" dirty="0" smtClean="0">
                <a:solidFill>
                  <a:schemeClr val="accent4">
                    <a:lumMod val="50000"/>
                  </a:schemeClr>
                </a:solidFill>
                <a:latin typeface="Calibri" pitchFamily="34" charset="0"/>
                <a:cs typeface="Calibri" pitchFamily="34" charset="0"/>
              </a:rPr>
              <a:t>results should </a:t>
            </a:r>
            <a:r>
              <a:rPr lang="en-GB" sz="1700" dirty="0">
                <a:solidFill>
                  <a:schemeClr val="accent4">
                    <a:lumMod val="50000"/>
                  </a:schemeClr>
                </a:solidFill>
                <a:latin typeface="Calibri" pitchFamily="34" charset="0"/>
                <a:cs typeface="Calibri" pitchFamily="34" charset="0"/>
              </a:rPr>
              <a:t>highlight savings in </a:t>
            </a:r>
            <a:r>
              <a:rPr lang="en-GB" sz="1700" dirty="0" smtClean="0">
                <a:solidFill>
                  <a:schemeClr val="accent4">
                    <a:lumMod val="50000"/>
                  </a:schemeClr>
                </a:solidFill>
                <a:latin typeface="Calibri" pitchFamily="34" charset="0"/>
                <a:cs typeface="Calibri" pitchFamily="34" charset="0"/>
              </a:rPr>
              <a:t>staff </a:t>
            </a:r>
            <a:r>
              <a:rPr lang="en-GB" sz="1700" dirty="0">
                <a:solidFill>
                  <a:schemeClr val="accent4">
                    <a:lumMod val="50000"/>
                  </a:schemeClr>
                </a:solidFill>
                <a:latin typeface="Calibri" pitchFamily="34" charset="0"/>
                <a:cs typeface="Calibri" pitchFamily="34" charset="0"/>
              </a:rPr>
              <a:t>time, but ideally it will highlight reduced ENT referrals due to reduced </a:t>
            </a:r>
            <a:r>
              <a:rPr lang="en-GB" sz="1700" dirty="0" smtClean="0">
                <a:solidFill>
                  <a:schemeClr val="accent4">
                    <a:lumMod val="50000"/>
                  </a:schemeClr>
                </a:solidFill>
                <a:latin typeface="Calibri" pitchFamily="34" charset="0"/>
                <a:cs typeface="Calibri" pitchFamily="34" charset="0"/>
              </a:rPr>
              <a:t>packing – SHIL must quantify the cost of a referral</a:t>
            </a:r>
            <a:endParaRPr lang="en-GB" sz="1700" dirty="0">
              <a:solidFill>
                <a:schemeClr val="accent4">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973601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82971" y="2054893"/>
            <a:ext cx="1803401" cy="3243569"/>
          </a:xfrm>
          <a:prstGeom prst="roundRect">
            <a:avLst>
              <a:gd name="adj" fmla="val 942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2800" b="1" dirty="0" smtClean="0"/>
              <a:t>Recommendation</a:t>
            </a:r>
            <a:r>
              <a:rPr lang="en-GB" sz="2800" b="1" dirty="0"/>
              <a:t>s</a:t>
            </a:r>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39</a:t>
            </a:fld>
            <a:endParaRPr lang="en-US" dirty="0"/>
          </a:p>
        </p:txBody>
      </p:sp>
      <p:sp>
        <p:nvSpPr>
          <p:cNvPr id="13" name="Rectangle 12"/>
          <p:cNvSpPr/>
          <p:nvPr/>
        </p:nvSpPr>
        <p:spPr>
          <a:xfrm>
            <a:off x="127002" y="1276664"/>
            <a:ext cx="6955969" cy="400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lt1"/>
                </a:solidFill>
                <a:latin typeface="Calibri" pitchFamily="34" charset="0"/>
                <a:cs typeface="Calibri" pitchFamily="34" charset="0"/>
              </a:rPr>
              <a:t>Consider actively pursuing other targets</a:t>
            </a:r>
            <a:endParaRPr lang="en-GB" sz="2000" dirty="0">
              <a:solidFill>
                <a:schemeClr val="lt1"/>
              </a:solidFill>
              <a:latin typeface="Calibri" pitchFamily="34" charset="0"/>
              <a:cs typeface="Calibri" pitchFamily="34" charset="0"/>
            </a:endParaRPr>
          </a:p>
        </p:txBody>
      </p:sp>
      <p:sp>
        <p:nvSpPr>
          <p:cNvPr id="14" name="Rectangle 13"/>
          <p:cNvSpPr/>
          <p:nvPr/>
        </p:nvSpPr>
        <p:spPr>
          <a:xfrm>
            <a:off x="97975" y="1779127"/>
            <a:ext cx="6781796" cy="452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accent4">
                    <a:lumMod val="50000"/>
                  </a:schemeClr>
                </a:solidFill>
                <a:latin typeface="Calibri" pitchFamily="34" charset="0"/>
                <a:cs typeface="Calibri" pitchFamily="34" charset="0"/>
              </a:rPr>
              <a:t>If </a:t>
            </a:r>
            <a:r>
              <a:rPr lang="en-GB" sz="1700" dirty="0" smtClean="0">
                <a:solidFill>
                  <a:schemeClr val="accent4">
                    <a:lumMod val="50000"/>
                  </a:schemeClr>
                </a:solidFill>
                <a:latin typeface="Calibri" pitchFamily="34" charset="0"/>
                <a:cs typeface="Calibri" pitchFamily="34" charset="0"/>
              </a:rPr>
              <a:t>SHIL cannot </a:t>
            </a:r>
            <a:r>
              <a:rPr lang="en-GB" sz="1700" dirty="0">
                <a:solidFill>
                  <a:schemeClr val="accent4">
                    <a:lumMod val="50000"/>
                  </a:schemeClr>
                </a:solidFill>
                <a:latin typeface="Calibri" pitchFamily="34" charset="0"/>
                <a:cs typeface="Calibri" pitchFamily="34" charset="0"/>
              </a:rPr>
              <a:t>demonstrate reduced ENT referral there is still a market for the product within A&amp;E, just a more niche subset of patients, which may be more difficult to justify at existing </a:t>
            </a:r>
            <a:r>
              <a:rPr lang="en-GB" sz="1700" dirty="0" smtClean="0">
                <a:solidFill>
                  <a:schemeClr val="accent4">
                    <a:lumMod val="50000"/>
                  </a:schemeClr>
                </a:solidFill>
                <a:latin typeface="Calibri" pitchFamily="34" charset="0"/>
                <a:cs typeface="Calibri" pitchFamily="34" charset="0"/>
              </a:rPr>
              <a:t>price</a:t>
            </a:r>
          </a:p>
          <a:p>
            <a:endParaRPr lang="en-GB" sz="1700" dirty="0" smtClean="0">
              <a:solidFill>
                <a:schemeClr val="accent4">
                  <a:lumMod val="50000"/>
                </a:schemeClr>
              </a:solidFill>
              <a:latin typeface="Calibri" pitchFamily="34" charset="0"/>
              <a:cs typeface="Calibri" pitchFamily="34" charset="0"/>
            </a:endParaRPr>
          </a:p>
          <a:p>
            <a:r>
              <a:rPr lang="en-GB" sz="1700" dirty="0" smtClean="0">
                <a:solidFill>
                  <a:schemeClr val="accent4">
                    <a:lumMod val="50000"/>
                  </a:schemeClr>
                </a:solidFill>
                <a:latin typeface="Calibri" pitchFamily="34" charset="0"/>
                <a:cs typeface="Calibri" pitchFamily="34" charset="0"/>
              </a:rPr>
              <a:t>SHIL could consider more actively promoting Rhinopinch across other targets which were highlighted in the research:</a:t>
            </a:r>
            <a:endParaRPr lang="en-GB" sz="1700" dirty="0">
              <a:solidFill>
                <a:schemeClr val="accent4">
                  <a:lumMod val="50000"/>
                </a:schemeClr>
              </a:solidFill>
              <a:latin typeface="Calibri" pitchFamily="34" charset="0"/>
              <a:cs typeface="Calibri" pitchFamily="34" charset="0"/>
            </a:endParaRPr>
          </a:p>
          <a:p>
            <a:pPr marL="449263" indent="-274638">
              <a:spcBef>
                <a:spcPts val="600"/>
              </a:spcBef>
              <a:buClr>
                <a:schemeClr val="accent4"/>
              </a:buClr>
              <a:buFont typeface="Wingdings" pitchFamily="2" charset="2"/>
              <a:buChar char="v"/>
            </a:pPr>
            <a:r>
              <a:rPr lang="en-GB" sz="1700" dirty="0" smtClean="0">
                <a:solidFill>
                  <a:schemeClr val="accent4">
                    <a:lumMod val="50000"/>
                  </a:schemeClr>
                </a:solidFill>
                <a:latin typeface="Calibri" pitchFamily="34" charset="0"/>
                <a:cs typeface="Calibri" pitchFamily="34" charset="0"/>
              </a:rPr>
              <a:t>First aid kits for schools: children prone to spontaneous epistaxis that can usually be stopped by pinching alone</a:t>
            </a:r>
          </a:p>
          <a:p>
            <a:pPr marL="449263" indent="-274638">
              <a:buClr>
                <a:schemeClr val="accent4"/>
              </a:buClr>
              <a:buFont typeface="Wingdings" pitchFamily="2" charset="2"/>
              <a:buChar char="v"/>
            </a:pPr>
            <a:r>
              <a:rPr lang="en-GB" sz="1700" dirty="0" smtClean="0">
                <a:solidFill>
                  <a:schemeClr val="accent4">
                    <a:lumMod val="50000"/>
                  </a:schemeClr>
                </a:solidFill>
                <a:latin typeface="Calibri" pitchFamily="34" charset="0"/>
                <a:cs typeface="Calibri" pitchFamily="34" charset="0"/>
              </a:rPr>
              <a:t>First aid kits for sporting events: trauma cases</a:t>
            </a:r>
          </a:p>
          <a:p>
            <a:pPr marL="449263" indent="-274638">
              <a:buClr>
                <a:schemeClr val="accent4"/>
              </a:buClr>
              <a:buFont typeface="Wingdings" pitchFamily="2" charset="2"/>
              <a:buChar char="v"/>
            </a:pPr>
            <a:r>
              <a:rPr lang="en-GB" sz="1700" dirty="0" smtClean="0">
                <a:solidFill>
                  <a:schemeClr val="accent4">
                    <a:lumMod val="50000"/>
                  </a:schemeClr>
                </a:solidFill>
                <a:latin typeface="Calibri" pitchFamily="34" charset="0"/>
                <a:cs typeface="Calibri" pitchFamily="34" charset="0"/>
              </a:rPr>
              <a:t>Pharmacies for home use: especially for patients who suffer from recurrent epistaxis due to underlying conditions</a:t>
            </a:r>
          </a:p>
          <a:p>
            <a:pPr marL="174625">
              <a:buClr>
                <a:schemeClr val="accent4"/>
              </a:buClr>
            </a:pPr>
            <a:endParaRPr lang="en-GB" sz="1700" dirty="0" smtClean="0">
              <a:solidFill>
                <a:schemeClr val="accent4">
                  <a:lumMod val="50000"/>
                </a:schemeClr>
              </a:solidFill>
              <a:latin typeface="Calibri" pitchFamily="34" charset="0"/>
              <a:cs typeface="Calibri" pitchFamily="34" charset="0"/>
            </a:endParaRPr>
          </a:p>
          <a:p>
            <a:pPr>
              <a:buClr>
                <a:schemeClr val="accent4"/>
              </a:buClr>
            </a:pPr>
            <a:r>
              <a:rPr lang="en-GB" sz="1700" dirty="0" smtClean="0">
                <a:solidFill>
                  <a:schemeClr val="accent4">
                    <a:lumMod val="50000"/>
                  </a:schemeClr>
                </a:solidFill>
                <a:latin typeface="Calibri" pitchFamily="34" charset="0"/>
                <a:cs typeface="Calibri" pitchFamily="34" charset="0"/>
              </a:rPr>
              <a:t>If </a:t>
            </a:r>
            <a:r>
              <a:rPr lang="en-GB" sz="1700" dirty="0">
                <a:solidFill>
                  <a:schemeClr val="accent4">
                    <a:lumMod val="50000"/>
                  </a:schemeClr>
                </a:solidFill>
                <a:latin typeface="Calibri" pitchFamily="34" charset="0"/>
                <a:cs typeface="Calibri" pitchFamily="34" charset="0"/>
              </a:rPr>
              <a:t>Rhinopinch is to be marketed </a:t>
            </a:r>
            <a:r>
              <a:rPr lang="en-GB" sz="1700" dirty="0" smtClean="0">
                <a:solidFill>
                  <a:schemeClr val="accent4">
                    <a:lumMod val="50000"/>
                  </a:schemeClr>
                </a:solidFill>
                <a:latin typeface="Calibri" pitchFamily="34" charset="0"/>
                <a:cs typeface="Calibri" pitchFamily="34" charset="0"/>
              </a:rPr>
              <a:t>outside of the medical profession, branding </a:t>
            </a:r>
            <a:r>
              <a:rPr lang="en-GB" sz="1700" dirty="0">
                <a:solidFill>
                  <a:schemeClr val="accent4">
                    <a:lumMod val="50000"/>
                  </a:schemeClr>
                </a:solidFill>
                <a:latin typeface="Calibri" pitchFamily="34" charset="0"/>
                <a:cs typeface="Calibri" pitchFamily="34" charset="0"/>
              </a:rPr>
              <a:t>may need to be </a:t>
            </a:r>
            <a:r>
              <a:rPr lang="en-GB" sz="1700" dirty="0" smtClean="0">
                <a:solidFill>
                  <a:schemeClr val="accent4">
                    <a:lumMod val="50000"/>
                  </a:schemeClr>
                </a:solidFill>
                <a:latin typeface="Calibri" pitchFamily="34" charset="0"/>
                <a:cs typeface="Calibri" pitchFamily="34" charset="0"/>
              </a:rPr>
              <a:t>reconsidered. “Rhinopinch” is considered appropriate </a:t>
            </a:r>
            <a:r>
              <a:rPr lang="en-GB" sz="1700" dirty="0">
                <a:solidFill>
                  <a:schemeClr val="accent4">
                    <a:lumMod val="50000"/>
                  </a:schemeClr>
                </a:solidFill>
                <a:latin typeface="Calibri" pitchFamily="34" charset="0"/>
                <a:cs typeface="Calibri" pitchFamily="34" charset="0"/>
              </a:rPr>
              <a:t>for medical staff and ties nicely into ‘Rapid Rhino’ branding, however </a:t>
            </a:r>
            <a:r>
              <a:rPr lang="en-GB" sz="1700" dirty="0" smtClean="0">
                <a:solidFill>
                  <a:schemeClr val="accent4">
                    <a:lumMod val="50000"/>
                  </a:schemeClr>
                </a:solidFill>
                <a:latin typeface="Calibri" pitchFamily="34" charset="0"/>
                <a:cs typeface="Calibri" pitchFamily="34" charset="0"/>
              </a:rPr>
              <a:t>HCPs feel there may be a need to include “nose </a:t>
            </a:r>
            <a:r>
              <a:rPr lang="en-GB" sz="1700" dirty="0">
                <a:solidFill>
                  <a:schemeClr val="accent4">
                    <a:lumMod val="50000"/>
                  </a:schemeClr>
                </a:solidFill>
                <a:latin typeface="Calibri" pitchFamily="34" charset="0"/>
                <a:cs typeface="Calibri" pitchFamily="34" charset="0"/>
              </a:rPr>
              <a:t>pinch” or “nasal pinch” to </a:t>
            </a:r>
            <a:r>
              <a:rPr lang="en-GB" sz="1700" dirty="0" smtClean="0">
                <a:solidFill>
                  <a:schemeClr val="accent4">
                    <a:lumMod val="50000"/>
                  </a:schemeClr>
                </a:solidFill>
                <a:latin typeface="Calibri" pitchFamily="34" charset="0"/>
                <a:cs typeface="Calibri" pitchFamily="34" charset="0"/>
              </a:rPr>
              <a:t>packing for clarity, as not </a:t>
            </a:r>
            <a:r>
              <a:rPr lang="en-GB" sz="1700" dirty="0" smtClean="0">
                <a:solidFill>
                  <a:schemeClr val="accent4">
                    <a:lumMod val="50000"/>
                  </a:schemeClr>
                </a:solidFill>
                <a:latin typeface="Calibri" pitchFamily="34" charset="0"/>
                <a:cs typeface="Calibri" pitchFamily="34" charset="0"/>
              </a:rPr>
              <a:t>the</a:t>
            </a:r>
            <a:r>
              <a:rPr lang="en-GB" sz="1700" dirty="0" smtClean="0">
                <a:solidFill>
                  <a:schemeClr val="accent4">
                    <a:lumMod val="50000"/>
                  </a:schemeClr>
                </a:solidFill>
                <a:latin typeface="Calibri" pitchFamily="34" charset="0"/>
                <a:cs typeface="Calibri" pitchFamily="34" charset="0"/>
              </a:rPr>
              <a:t> </a:t>
            </a:r>
            <a:r>
              <a:rPr lang="en-GB" sz="1700" dirty="0" smtClean="0">
                <a:solidFill>
                  <a:schemeClr val="accent4">
                    <a:lumMod val="50000"/>
                  </a:schemeClr>
                </a:solidFill>
                <a:latin typeface="Calibri" pitchFamily="34" charset="0"/>
                <a:cs typeface="Calibri" pitchFamily="34" charset="0"/>
              </a:rPr>
              <a:t>non-medical </a:t>
            </a:r>
            <a:r>
              <a:rPr lang="en-GB" sz="1700" dirty="0" smtClean="0">
                <a:solidFill>
                  <a:schemeClr val="accent4">
                    <a:lumMod val="50000"/>
                  </a:schemeClr>
                </a:solidFill>
                <a:latin typeface="Calibri" pitchFamily="34" charset="0"/>
                <a:cs typeface="Calibri" pitchFamily="34" charset="0"/>
              </a:rPr>
              <a:t>will not associate </a:t>
            </a:r>
            <a:r>
              <a:rPr lang="en-GB" sz="1700" dirty="0" smtClean="0">
                <a:solidFill>
                  <a:schemeClr val="accent4">
                    <a:lumMod val="50000"/>
                  </a:schemeClr>
                </a:solidFill>
                <a:latin typeface="Calibri" pitchFamily="34" charset="0"/>
                <a:cs typeface="Calibri" pitchFamily="34" charset="0"/>
              </a:rPr>
              <a:t>“Rhino” with nose</a:t>
            </a:r>
            <a:endParaRPr lang="en-GB" sz="1700" dirty="0">
              <a:solidFill>
                <a:schemeClr val="accent4">
                  <a:lumMod val="50000"/>
                </a:schemeClr>
              </a:solidFill>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872" y="2174522"/>
            <a:ext cx="1227598" cy="157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25" r="9664" b="8583"/>
          <a:stretch/>
        </p:blipFill>
        <p:spPr bwMode="auto">
          <a:xfrm>
            <a:off x="7369059" y="3937066"/>
            <a:ext cx="1184758" cy="116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7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Executive summary (I)</a:t>
            </a:r>
            <a:endParaRPr lang="en-GB" sz="2800" b="1" dirty="0"/>
          </a:p>
        </p:txBody>
      </p:sp>
      <p:sp>
        <p:nvSpPr>
          <p:cNvPr id="3" name="Content Placeholder 2"/>
          <p:cNvSpPr>
            <a:spLocks noGrp="1"/>
          </p:cNvSpPr>
          <p:nvPr>
            <p:ph idx="1"/>
          </p:nvPr>
        </p:nvSpPr>
        <p:spPr>
          <a:xfrm>
            <a:off x="185058" y="1278617"/>
            <a:ext cx="8672286" cy="4891088"/>
          </a:xfrm>
        </p:spPr>
        <p:txBody>
          <a:bodyPr/>
          <a:lstStyle/>
          <a:p>
            <a:pPr algn="just"/>
            <a:r>
              <a:rPr lang="en-GB" sz="1700" dirty="0" smtClean="0"/>
              <a:t>SHIL </a:t>
            </a:r>
            <a:r>
              <a:rPr lang="en-GB" sz="1700" dirty="0"/>
              <a:t>commissioned CMR to investigate </a:t>
            </a:r>
            <a:r>
              <a:rPr lang="en-GB" sz="1700" dirty="0" smtClean="0"/>
              <a:t>barriers existing to the adoption of Rhinopinch, </a:t>
            </a:r>
            <a:r>
              <a:rPr lang="en-US" sz="1700" dirty="0"/>
              <a:t>a </a:t>
            </a:r>
            <a:r>
              <a:rPr lang="en-US" sz="1700" dirty="0" smtClean="0"/>
              <a:t>disposable </a:t>
            </a:r>
            <a:r>
              <a:rPr lang="en-US" sz="1700" dirty="0"/>
              <a:t>plastic nasal clip designed to staunch </a:t>
            </a:r>
            <a:r>
              <a:rPr lang="en-US" sz="1700" dirty="0" smtClean="0"/>
              <a:t>nosebleeds, where uptake within the public sector has been relatively poor. 10 telephone interviews were conducted with </a:t>
            </a:r>
            <a:r>
              <a:rPr lang="en-US" sz="1700" dirty="0" smtClean="0"/>
              <a:t>consultants </a:t>
            </a:r>
            <a:r>
              <a:rPr lang="en-US" sz="1700" dirty="0" smtClean="0"/>
              <a:t>working within Emergency Departments, 2 of which had previous clinical experience with the product.</a:t>
            </a:r>
          </a:p>
          <a:p>
            <a:pPr algn="just"/>
            <a:r>
              <a:rPr lang="en-US" sz="1700" dirty="0" smtClean="0"/>
              <a:t>The research highlighted an average of 4 epistaxis cases in A&amp;E per day, ranging from 3-4 </a:t>
            </a:r>
            <a:r>
              <a:rPr lang="en-US" sz="1700" dirty="0"/>
              <a:t>a </a:t>
            </a:r>
            <a:r>
              <a:rPr lang="en-US" sz="1700" dirty="0" smtClean="0"/>
              <a:t>week in smaller general hospitals to 10-12 a day in large teaching hospitals. Most patients tend to be elderly, often more at risk due to hypertension and anti-coagulant medication.</a:t>
            </a:r>
          </a:p>
          <a:p>
            <a:pPr algn="just"/>
            <a:r>
              <a:rPr lang="en-US" sz="1700" dirty="0" smtClean="0"/>
              <a:t>Most epistaxis cases require a manual pinch, although often performed incorrectly by the patient before demonstration by an HCP. If bleeding still uncontrolled and cannot be cauterised</a:t>
            </a:r>
            <a:r>
              <a:rPr lang="en-US" sz="1700" dirty="0"/>
              <a:t> </a:t>
            </a:r>
            <a:r>
              <a:rPr lang="en-US" sz="1700" dirty="0" smtClean="0"/>
              <a:t>there is a need for packing, committing the patient to an ENT admission for further monitoring.</a:t>
            </a:r>
          </a:p>
          <a:p>
            <a:pPr algn="just"/>
            <a:r>
              <a:rPr lang="en-US" sz="1700" dirty="0" smtClean="0"/>
              <a:t>Rhinopinch was viewed as a direct alternative to the manual pinch, with the immediate benefit of providing correct pressure in the correct position, for a sustained time period, hence removing responsibility from the patient and increasing HCP peace of mind. </a:t>
            </a:r>
          </a:p>
          <a:p>
            <a:pPr algn="just"/>
            <a:r>
              <a:rPr lang="en-US" sz="1700" dirty="0" smtClean="0"/>
              <a:t>There is the potential to save some (although not considered substantial) HCP time in patients who cannot pinch their own nose (e.g. elderly with arthritis, dementia and without a family member or carer). However, a</a:t>
            </a:r>
            <a:r>
              <a:rPr lang="en-GB" sz="1700" dirty="0" smtClean="0"/>
              <a:t> </a:t>
            </a:r>
            <a:r>
              <a:rPr lang="en-GB" sz="1700" dirty="0"/>
              <a:t>more motivating argument for Rhinopinch and one likely to </a:t>
            </a:r>
            <a:r>
              <a:rPr lang="en-GB" sz="1700" dirty="0" smtClean="0"/>
              <a:t>justify </a:t>
            </a:r>
            <a:r>
              <a:rPr lang="en-GB" sz="1700" dirty="0"/>
              <a:t>its </a:t>
            </a:r>
            <a:r>
              <a:rPr lang="en-GB" sz="1700" dirty="0" smtClean="0"/>
              <a:t>price, </a:t>
            </a:r>
            <a:r>
              <a:rPr lang="en-GB" sz="1700" dirty="0"/>
              <a:t>is the link which all but 3 HCPs </a:t>
            </a:r>
            <a:r>
              <a:rPr lang="en-GB" sz="1700" dirty="0" smtClean="0"/>
              <a:t>make </a:t>
            </a:r>
            <a:r>
              <a:rPr lang="en-GB" sz="1700" dirty="0"/>
              <a:t>of a better pinch resulting in reduced need for further intervention. Reducing the need for packing could have direct cost savings regarding the packing procedure itself but also on-costs relating to patient admission.</a:t>
            </a:r>
          </a:p>
          <a:p>
            <a:pPr algn="just"/>
            <a:endParaRPr lang="en-GB" sz="1700" dirty="0"/>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4</a:t>
            </a:fld>
            <a:endParaRPr lang="en-US" dirty="0"/>
          </a:p>
        </p:txBody>
      </p:sp>
    </p:spTree>
    <p:extLst>
      <p:ext uri="{BB962C8B-B14F-4D97-AF65-F5344CB8AC3E}">
        <p14:creationId xmlns:p14="http://schemas.microsoft.com/office/powerpoint/2010/main" val="4172487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latin typeface="Calibri" pitchFamily="34" charset="0"/>
                <a:cs typeface="Calibri" pitchFamily="34" charset="0"/>
              </a:rPr>
              <a:t>Contact Us</a:t>
            </a:r>
            <a:endParaRPr lang="en-GB" sz="2800" b="1" dirty="0">
              <a:latin typeface="Calibri" pitchFamily="34" charset="0"/>
              <a:cs typeface="Calibri" pitchFamily="34" charset="0"/>
            </a:endParaRPr>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40</a:t>
            </a:fld>
            <a:endParaRPr lang="en-US" dirty="0"/>
          </a:p>
        </p:txBody>
      </p:sp>
      <p:sp>
        <p:nvSpPr>
          <p:cNvPr id="8" name="Text Box 5"/>
          <p:cNvSpPr txBox="1">
            <a:spLocks noChangeArrowheads="1"/>
          </p:cNvSpPr>
          <p:nvPr/>
        </p:nvSpPr>
        <p:spPr bwMode="auto">
          <a:xfrm>
            <a:off x="391878" y="3734671"/>
            <a:ext cx="4677229" cy="2585323"/>
          </a:xfrm>
          <a:prstGeom prst="rect">
            <a:avLst/>
          </a:prstGeom>
          <a:noFill/>
          <a:ln w="9525" algn="ctr">
            <a:noFill/>
            <a:miter lim="800000"/>
            <a:headEnd/>
            <a:tailEnd/>
          </a:ln>
        </p:spPr>
        <p:txBody>
          <a:bodyPr wrap="square">
            <a:spAutoFit/>
          </a:bodyPr>
          <a:lstStyle/>
          <a:p>
            <a:pPr>
              <a:defRPr/>
            </a:pPr>
            <a:r>
              <a:rPr lang="en-GB" b="1" dirty="0" smtClean="0">
                <a:solidFill>
                  <a:schemeClr val="accent4">
                    <a:lumMod val="50000"/>
                  </a:schemeClr>
                </a:solidFill>
                <a:latin typeface="Calibri" pitchFamily="34" charset="0"/>
                <a:cs typeface="Calibri" pitchFamily="34" charset="0"/>
              </a:rPr>
              <a:t>Creative </a:t>
            </a:r>
            <a:r>
              <a:rPr lang="en-GB" b="1" dirty="0">
                <a:solidFill>
                  <a:schemeClr val="accent4">
                    <a:lumMod val="50000"/>
                  </a:schemeClr>
                </a:solidFill>
                <a:latin typeface="Calibri" pitchFamily="34" charset="0"/>
                <a:cs typeface="Calibri" pitchFamily="34" charset="0"/>
              </a:rPr>
              <a:t>Medical Research Ltd</a:t>
            </a:r>
            <a:r>
              <a:rPr lang="en-GB" dirty="0">
                <a:solidFill>
                  <a:schemeClr val="accent4">
                    <a:lumMod val="50000"/>
                  </a:schemeClr>
                </a:solidFill>
                <a:latin typeface="Calibri" pitchFamily="34" charset="0"/>
                <a:cs typeface="Calibri" pitchFamily="34" charset="0"/>
              </a:rPr>
              <a:t/>
            </a:r>
            <a:br>
              <a:rPr lang="en-GB" dirty="0">
                <a:solidFill>
                  <a:schemeClr val="accent4">
                    <a:lumMod val="50000"/>
                  </a:schemeClr>
                </a:solidFill>
                <a:latin typeface="Calibri" pitchFamily="34" charset="0"/>
                <a:cs typeface="Calibri" pitchFamily="34" charset="0"/>
              </a:rPr>
            </a:br>
            <a:r>
              <a:rPr lang="en-GB" dirty="0">
                <a:solidFill>
                  <a:schemeClr val="accent4">
                    <a:lumMod val="50000"/>
                  </a:schemeClr>
                </a:solidFill>
                <a:latin typeface="Calibri" pitchFamily="34" charset="0"/>
                <a:cs typeface="Calibri" pitchFamily="34" charset="0"/>
              </a:rPr>
              <a:t>9 </a:t>
            </a:r>
            <a:r>
              <a:rPr lang="en-GB" dirty="0" smtClean="0">
                <a:solidFill>
                  <a:schemeClr val="accent4">
                    <a:lumMod val="50000"/>
                  </a:schemeClr>
                </a:solidFill>
                <a:latin typeface="Calibri" pitchFamily="34" charset="0"/>
                <a:cs typeface="Calibri" pitchFamily="34" charset="0"/>
              </a:rPr>
              <a:t>Pegasus Orion </a:t>
            </a:r>
            <a:r>
              <a:rPr lang="en-GB" dirty="0">
                <a:solidFill>
                  <a:schemeClr val="accent4">
                    <a:lumMod val="50000"/>
                  </a:schemeClr>
                </a:solidFill>
                <a:latin typeface="Calibri" pitchFamily="34" charset="0"/>
                <a:cs typeface="Calibri" pitchFamily="34" charset="0"/>
              </a:rPr>
              <a:t>Business Court </a:t>
            </a:r>
            <a:br>
              <a:rPr lang="en-GB" dirty="0">
                <a:solidFill>
                  <a:schemeClr val="accent4">
                    <a:lumMod val="50000"/>
                  </a:schemeClr>
                </a:solidFill>
                <a:latin typeface="Calibri" pitchFamily="34" charset="0"/>
                <a:cs typeface="Calibri" pitchFamily="34" charset="0"/>
              </a:rPr>
            </a:br>
            <a:r>
              <a:rPr lang="en-GB" dirty="0">
                <a:solidFill>
                  <a:schemeClr val="accent4">
                    <a:lumMod val="50000"/>
                  </a:schemeClr>
                </a:solidFill>
                <a:latin typeface="Calibri" pitchFamily="34" charset="0"/>
                <a:cs typeface="Calibri" pitchFamily="34" charset="0"/>
              </a:rPr>
              <a:t>Great Blakenham</a:t>
            </a:r>
            <a:br>
              <a:rPr lang="en-GB" dirty="0">
                <a:solidFill>
                  <a:schemeClr val="accent4">
                    <a:lumMod val="50000"/>
                  </a:schemeClr>
                </a:solidFill>
                <a:latin typeface="Calibri" pitchFamily="34" charset="0"/>
                <a:cs typeface="Calibri" pitchFamily="34" charset="0"/>
              </a:rPr>
            </a:br>
            <a:r>
              <a:rPr lang="en-GB" dirty="0" smtClean="0">
                <a:solidFill>
                  <a:schemeClr val="accent4">
                    <a:lumMod val="50000"/>
                  </a:schemeClr>
                </a:solidFill>
                <a:latin typeface="Calibri" pitchFamily="34" charset="0"/>
                <a:cs typeface="Calibri" pitchFamily="34" charset="0"/>
              </a:rPr>
              <a:t>Ipswich </a:t>
            </a:r>
            <a:br>
              <a:rPr lang="en-GB" dirty="0" smtClean="0">
                <a:solidFill>
                  <a:schemeClr val="accent4">
                    <a:lumMod val="50000"/>
                  </a:schemeClr>
                </a:solidFill>
                <a:latin typeface="Calibri" pitchFamily="34" charset="0"/>
                <a:cs typeface="Calibri" pitchFamily="34" charset="0"/>
              </a:rPr>
            </a:br>
            <a:r>
              <a:rPr lang="en-GB" dirty="0" smtClean="0">
                <a:solidFill>
                  <a:schemeClr val="accent4">
                    <a:lumMod val="50000"/>
                  </a:schemeClr>
                </a:solidFill>
                <a:latin typeface="Calibri" pitchFamily="34" charset="0"/>
                <a:cs typeface="Calibri" pitchFamily="34" charset="0"/>
              </a:rPr>
              <a:t>IP6 </a:t>
            </a:r>
            <a:r>
              <a:rPr lang="en-GB" dirty="0">
                <a:solidFill>
                  <a:schemeClr val="accent4">
                    <a:lumMod val="50000"/>
                  </a:schemeClr>
                </a:solidFill>
                <a:latin typeface="Calibri" pitchFamily="34" charset="0"/>
                <a:cs typeface="Calibri" pitchFamily="34" charset="0"/>
              </a:rPr>
              <a:t>0LW</a:t>
            </a:r>
            <a:br>
              <a:rPr lang="en-GB" dirty="0">
                <a:solidFill>
                  <a:schemeClr val="accent4">
                    <a:lumMod val="50000"/>
                  </a:schemeClr>
                </a:solidFill>
                <a:latin typeface="Calibri" pitchFamily="34" charset="0"/>
                <a:cs typeface="Calibri" pitchFamily="34" charset="0"/>
              </a:rPr>
            </a:br>
            <a:r>
              <a:rPr lang="en-GB" dirty="0">
                <a:solidFill>
                  <a:schemeClr val="accent4">
                    <a:lumMod val="50000"/>
                  </a:schemeClr>
                </a:solidFill>
                <a:latin typeface="Calibri" pitchFamily="34" charset="0"/>
                <a:cs typeface="Calibri" pitchFamily="34" charset="0"/>
              </a:rPr>
              <a:t>United </a:t>
            </a:r>
            <a:r>
              <a:rPr lang="en-GB" dirty="0" smtClean="0">
                <a:solidFill>
                  <a:schemeClr val="accent4">
                    <a:lumMod val="50000"/>
                  </a:schemeClr>
                </a:solidFill>
                <a:latin typeface="Calibri" pitchFamily="34" charset="0"/>
                <a:cs typeface="Calibri" pitchFamily="34" charset="0"/>
              </a:rPr>
              <a:t>Kingdom</a:t>
            </a:r>
          </a:p>
          <a:p>
            <a:pPr>
              <a:defRPr/>
            </a:pPr>
            <a:endParaRPr lang="en-GB" dirty="0">
              <a:solidFill>
                <a:schemeClr val="accent4">
                  <a:lumMod val="50000"/>
                </a:schemeClr>
              </a:solidFill>
              <a:latin typeface="Calibri" pitchFamily="34" charset="0"/>
              <a:cs typeface="Calibri" pitchFamily="34" charset="0"/>
            </a:endParaRPr>
          </a:p>
          <a:p>
            <a:pPr>
              <a:defRPr/>
            </a:pPr>
            <a:r>
              <a:rPr lang="de-DE" dirty="0">
                <a:solidFill>
                  <a:schemeClr val="accent4">
                    <a:lumMod val="50000"/>
                  </a:schemeClr>
                </a:solidFill>
                <a:latin typeface="Calibri" pitchFamily="34" charset="0"/>
                <a:cs typeface="Calibri" pitchFamily="34" charset="0"/>
              </a:rPr>
              <a:t>Tel: +44 (0) 1473 832211 </a:t>
            </a:r>
            <a:endParaRPr lang="de-DE" dirty="0" smtClean="0">
              <a:solidFill>
                <a:schemeClr val="accent4">
                  <a:lumMod val="50000"/>
                </a:schemeClr>
              </a:solidFill>
              <a:latin typeface="Calibri" pitchFamily="34" charset="0"/>
              <a:cs typeface="Calibri" pitchFamily="34" charset="0"/>
            </a:endParaRPr>
          </a:p>
          <a:p>
            <a:pPr lvl="0">
              <a:defRPr/>
            </a:pPr>
            <a:r>
              <a:rPr lang="en-US" dirty="0" smtClean="0">
                <a:solidFill>
                  <a:schemeClr val="accent4">
                    <a:lumMod val="50000"/>
                  </a:schemeClr>
                </a:solidFill>
                <a:latin typeface="Calibri" pitchFamily="34" charset="0"/>
                <a:cs typeface="Calibri" pitchFamily="34" charset="0"/>
              </a:rPr>
              <a:t>www.creativemedicalresearch.com</a:t>
            </a:r>
            <a:endParaRPr lang="en-US" dirty="0">
              <a:solidFill>
                <a:schemeClr val="accent4">
                  <a:lumMod val="50000"/>
                </a:schemeClr>
              </a:solidFill>
              <a:latin typeface="Calibri" pitchFamily="34" charset="0"/>
              <a:cs typeface="Calibri" pitchFamily="34" charset="0"/>
            </a:endParaRPr>
          </a:p>
        </p:txBody>
      </p:sp>
      <p:pic>
        <p:nvPicPr>
          <p:cNvPr id="4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95" t="11272" r="10953" b="10454"/>
          <a:stretch/>
        </p:blipFill>
        <p:spPr bwMode="auto">
          <a:xfrm>
            <a:off x="4506286" y="3099727"/>
            <a:ext cx="3520116" cy="2728948"/>
          </a:xfrm>
          <a:prstGeom prst="rect">
            <a:avLst/>
          </a:prstGeom>
          <a:solidFill>
            <a:srgbClr val="FFFFFF">
              <a:shade val="85000"/>
            </a:srgbClr>
          </a:solidFill>
          <a:ln w="88900" cap="sq">
            <a:solidFill>
              <a:srgbClr val="FFFFFF"/>
            </a:solidFill>
            <a:miter lim="800000"/>
          </a:ln>
          <a:effectLst>
            <a:outerShdw blurRad="76200" dir="18900000" sy="23000" kx="-1200000" algn="bl" rotWithShape="0">
              <a:prstClr val="black">
                <a:alpha val="20000"/>
              </a:prstClr>
            </a:outerShdw>
          </a:effectLst>
          <a:scene3d>
            <a:camera prst="perspectiveHeroicExtremeLeftFacing"/>
            <a:lightRig rig="twoPt" dir="t">
              <a:rot lat="0" lon="0" rev="7200000"/>
            </a:lightRig>
          </a:scene3d>
          <a:sp3d>
            <a:bevelT w="25400" h="19050"/>
            <a:contourClr>
              <a:srgbClr val="FFFFFF"/>
            </a:contourClr>
          </a:sp3d>
          <a:extLst/>
        </p:spPr>
      </p:pic>
      <p:sp>
        <p:nvSpPr>
          <p:cNvPr id="18" name="Rectangle 17"/>
          <p:cNvSpPr/>
          <p:nvPr/>
        </p:nvSpPr>
        <p:spPr>
          <a:xfrm>
            <a:off x="342894" y="1491769"/>
            <a:ext cx="4572000" cy="1754326"/>
          </a:xfrm>
          <a:prstGeom prst="rect">
            <a:avLst/>
          </a:prstGeom>
        </p:spPr>
        <p:txBody>
          <a:bodyPr>
            <a:spAutoFit/>
          </a:bodyPr>
          <a:lstStyle/>
          <a:p>
            <a:pPr>
              <a:defRPr/>
            </a:pPr>
            <a:r>
              <a:rPr lang="en-US" dirty="0">
                <a:solidFill>
                  <a:schemeClr val="accent4">
                    <a:lumMod val="50000"/>
                  </a:schemeClr>
                </a:solidFill>
                <a:latin typeface="Calibri" pitchFamily="34" charset="0"/>
                <a:cs typeface="Calibri" pitchFamily="34" charset="0"/>
              </a:rPr>
              <a:t>Lucy Davies</a:t>
            </a:r>
          </a:p>
          <a:p>
            <a:pPr>
              <a:defRPr/>
            </a:pPr>
            <a:r>
              <a:rPr lang="en-US" dirty="0" smtClean="0">
                <a:solidFill>
                  <a:schemeClr val="accent4">
                    <a:lumMod val="50000"/>
                  </a:schemeClr>
                </a:solidFill>
                <a:latin typeface="Calibri" pitchFamily="34" charset="0"/>
                <a:cs typeface="Calibri" pitchFamily="34" charset="0"/>
              </a:rPr>
              <a:t>lucy.davies@creativemedicalresearch.com</a:t>
            </a:r>
            <a:endParaRPr lang="en-US" dirty="0">
              <a:solidFill>
                <a:schemeClr val="accent4">
                  <a:lumMod val="50000"/>
                </a:schemeClr>
              </a:solidFill>
              <a:latin typeface="Calibri" pitchFamily="34" charset="0"/>
              <a:cs typeface="Calibri" pitchFamily="34" charset="0"/>
            </a:endParaRPr>
          </a:p>
          <a:p>
            <a:pPr>
              <a:defRPr/>
            </a:pPr>
            <a:endParaRPr lang="en-US" dirty="0">
              <a:solidFill>
                <a:schemeClr val="accent4">
                  <a:lumMod val="50000"/>
                </a:schemeClr>
              </a:solidFill>
              <a:latin typeface="Calibri" pitchFamily="34" charset="0"/>
              <a:cs typeface="Calibri" pitchFamily="34" charset="0"/>
            </a:endParaRPr>
          </a:p>
          <a:p>
            <a:pPr>
              <a:defRPr/>
            </a:pPr>
            <a:r>
              <a:rPr lang="en-US" dirty="0" smtClean="0">
                <a:solidFill>
                  <a:schemeClr val="accent4">
                    <a:lumMod val="50000"/>
                  </a:schemeClr>
                </a:solidFill>
                <a:latin typeface="Calibri" pitchFamily="34" charset="0"/>
                <a:cs typeface="Calibri" pitchFamily="34" charset="0"/>
              </a:rPr>
              <a:t>George </a:t>
            </a:r>
            <a:r>
              <a:rPr lang="en-US" dirty="0">
                <a:solidFill>
                  <a:schemeClr val="accent4">
                    <a:lumMod val="50000"/>
                  </a:schemeClr>
                </a:solidFill>
                <a:latin typeface="Calibri" pitchFamily="34" charset="0"/>
                <a:cs typeface="Calibri" pitchFamily="34" charset="0"/>
              </a:rPr>
              <a:t>Ashford</a:t>
            </a:r>
          </a:p>
          <a:p>
            <a:pPr>
              <a:defRPr/>
            </a:pPr>
            <a:r>
              <a:rPr lang="en-US" dirty="0">
                <a:solidFill>
                  <a:schemeClr val="accent4">
                    <a:lumMod val="50000"/>
                  </a:schemeClr>
                </a:solidFill>
                <a:latin typeface="Calibri" pitchFamily="34" charset="0"/>
                <a:cs typeface="Calibri" pitchFamily="34" charset="0"/>
              </a:rPr>
              <a:t>george.ashford@creativemedicalresearch.com</a:t>
            </a:r>
          </a:p>
          <a:p>
            <a:pPr>
              <a:defRPr/>
            </a:pPr>
            <a:endParaRPr lang="en-US" dirty="0">
              <a:solidFill>
                <a:schemeClr val="accent4">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479513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Executive summary (II)</a:t>
            </a:r>
            <a:endParaRPr lang="en-GB" sz="2800" b="1" dirty="0"/>
          </a:p>
        </p:txBody>
      </p:sp>
      <p:sp>
        <p:nvSpPr>
          <p:cNvPr id="3" name="Content Placeholder 2"/>
          <p:cNvSpPr>
            <a:spLocks noGrp="1"/>
          </p:cNvSpPr>
          <p:nvPr>
            <p:ph idx="1"/>
          </p:nvPr>
        </p:nvSpPr>
        <p:spPr>
          <a:xfrm>
            <a:off x="156030" y="1249589"/>
            <a:ext cx="8672286" cy="4891088"/>
          </a:xfrm>
        </p:spPr>
        <p:txBody>
          <a:bodyPr/>
          <a:lstStyle/>
          <a:p>
            <a:pPr algn="just"/>
            <a:r>
              <a:rPr lang="en-GB" sz="1700" dirty="0" smtClean="0"/>
              <a:t>Although an obvious barrier is convincing HCPs to switch from the free technique of the manual pinch, the majority are convinced Rhinopinch would be able to demonstrate such benefit.</a:t>
            </a:r>
          </a:p>
          <a:p>
            <a:pPr algn="just"/>
            <a:r>
              <a:rPr lang="en-GB" sz="1700" dirty="0" smtClean="0"/>
              <a:t>All but one HCP would be willing to try Rhinopinch at its existing price. Clinical evidence is not required; HCPs would conduct internal audits during a short trial phase and would expect results to demonstrate the cost savings outlined above. It is assumed there would not be resistance from departmental budget holders (the product is unlikely to go through central procurement given relatively low unit cost).</a:t>
            </a:r>
          </a:p>
          <a:p>
            <a:pPr algn="just"/>
            <a:r>
              <a:rPr lang="en-GB" sz="1700" dirty="0" smtClean="0"/>
              <a:t>Given the interest and perceived benefits from the HCPs involved in the research the key barrier currently existing is product awareness. HCPs consider direct contact with the Emergency Departments, providing free samples and product demonstrations to be the best approach.</a:t>
            </a:r>
          </a:p>
          <a:p>
            <a:pPr algn="just"/>
            <a:r>
              <a:rPr lang="en-GB" sz="1700" dirty="0" smtClean="0"/>
              <a:t>SHIL </a:t>
            </a:r>
            <a:r>
              <a:rPr lang="en-GB" sz="1700" dirty="0"/>
              <a:t>could consider collating audit results from </a:t>
            </a:r>
            <a:r>
              <a:rPr lang="en-GB" sz="1700" dirty="0" smtClean="0"/>
              <a:t>hospital trials and promoting long term economic benefits of Rhinopinch at conferences such as the College of Emergency Medicine where a wider audience could be accessed.</a:t>
            </a:r>
          </a:p>
          <a:p>
            <a:pPr algn="just"/>
            <a:r>
              <a:rPr lang="en-GB" sz="1700" dirty="0" smtClean="0"/>
              <a:t>If it is unable to be demonstrated that Rhinopinch can reduce significant on-costs associated with packing there is still a market for the product, albeit smaller and more niche in those who are unable to perform a manual pinch themselves – however this is potentially more difficult to justify purchase at existing prices. SHIL could consider actively pursuing other areas that the research highlighted, including first aid within schools and selling to pharmacies for home use I patients with recurrent epistaxis, however branding may need to be considered if marketing to the lay person.</a:t>
            </a:r>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5</a:t>
            </a:fld>
            <a:endParaRPr lang="en-US" dirty="0"/>
          </a:p>
        </p:txBody>
      </p:sp>
    </p:spTree>
    <p:extLst>
      <p:ext uri="{BB962C8B-B14F-4D97-AF65-F5344CB8AC3E}">
        <p14:creationId xmlns:p14="http://schemas.microsoft.com/office/powerpoint/2010/main" val="68316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b="1" dirty="0" smtClean="0"/>
              <a:t>Background &amp; methodology</a:t>
            </a:r>
            <a:endParaRPr lang="en-GB" sz="3200" b="1" dirty="0"/>
          </a:p>
        </p:txBody>
      </p:sp>
    </p:spTree>
    <p:extLst>
      <p:ext uri="{BB962C8B-B14F-4D97-AF65-F5344CB8AC3E}">
        <p14:creationId xmlns:p14="http://schemas.microsoft.com/office/powerpoint/2010/main" val="357799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Background &amp; objectives</a:t>
            </a:r>
            <a:endParaRPr lang="en-GB" sz="2800" b="1" dirty="0"/>
          </a:p>
        </p:txBody>
      </p:sp>
      <p:sp>
        <p:nvSpPr>
          <p:cNvPr id="4" name="Slide Number Placeholder 3"/>
          <p:cNvSpPr>
            <a:spLocks noGrp="1"/>
          </p:cNvSpPr>
          <p:nvPr>
            <p:ph type="sldNum" sz="quarter" idx="4"/>
          </p:nvPr>
        </p:nvSpPr>
        <p:spPr/>
        <p:txBody>
          <a:bodyPr/>
          <a:lstStyle/>
          <a:p>
            <a:pPr>
              <a:defRPr/>
            </a:pPr>
            <a:fld id="{CAB399D8-88D4-441A-9B49-280ECA08F4B9}" type="slidenum">
              <a:rPr lang="en-US" smtClean="0"/>
              <a:pPr>
                <a:defRPr/>
              </a:pPr>
              <a:t>7</a:t>
            </a:fld>
            <a:endParaRPr lang="en-US" dirty="0"/>
          </a:p>
        </p:txBody>
      </p:sp>
      <p:sp>
        <p:nvSpPr>
          <p:cNvPr id="5" name="Content Placeholder 2"/>
          <p:cNvSpPr>
            <a:spLocks noGrp="1"/>
          </p:cNvSpPr>
          <p:nvPr>
            <p:ph idx="1"/>
          </p:nvPr>
        </p:nvSpPr>
        <p:spPr>
          <a:xfrm>
            <a:off x="397416" y="1417959"/>
            <a:ext cx="8238583" cy="4891088"/>
          </a:xfrm>
        </p:spPr>
        <p:txBody>
          <a:bodyPr/>
          <a:lstStyle/>
          <a:p>
            <a:pPr marL="0" indent="0">
              <a:buNone/>
            </a:pPr>
            <a:r>
              <a:rPr lang="en-US" b="1" dirty="0" smtClean="0"/>
              <a:t>Background</a:t>
            </a:r>
          </a:p>
          <a:p>
            <a:r>
              <a:rPr lang="en-US" sz="1700" dirty="0" smtClean="0"/>
              <a:t>Scottish </a:t>
            </a:r>
            <a:r>
              <a:rPr lang="en-US" sz="1700" dirty="0"/>
              <a:t>Health Innovations Ltd (SHIL) works in partnership with NHS Scotland to protect and develop new innovations that come from healthcare </a:t>
            </a:r>
            <a:r>
              <a:rPr lang="en-US" sz="1700" dirty="0" smtClean="0"/>
              <a:t>professionals. One </a:t>
            </a:r>
            <a:r>
              <a:rPr lang="en-US" sz="1700" dirty="0"/>
              <a:t>such product is </a:t>
            </a:r>
            <a:r>
              <a:rPr lang="en-US" sz="1700" dirty="0" smtClean="0"/>
              <a:t>Rhinopinch</a:t>
            </a:r>
            <a:r>
              <a:rPr lang="en-US" sz="1700" dirty="0"/>
              <a:t>, a lightweight, disposable plastic nasal clip designed to staunch nosebleeds by fitting onto the nose and applying adequate pressure to halt blood </a:t>
            </a:r>
            <a:r>
              <a:rPr lang="en-US" sz="1700" dirty="0" smtClean="0"/>
              <a:t>flow.</a:t>
            </a:r>
            <a:endParaRPr lang="en-US" sz="1700" dirty="0"/>
          </a:p>
          <a:p>
            <a:r>
              <a:rPr lang="en-US" sz="1700" dirty="0" smtClean="0"/>
              <a:t>Uptake </a:t>
            </a:r>
            <a:r>
              <a:rPr lang="en-US" sz="1700" dirty="0"/>
              <a:t>of </a:t>
            </a:r>
            <a:r>
              <a:rPr lang="en-US" sz="1700" dirty="0" smtClean="0"/>
              <a:t>Rhinopinch </a:t>
            </a:r>
            <a:r>
              <a:rPr lang="en-US" sz="1700" dirty="0"/>
              <a:t>has been very positive within the private sector, especially within the geriatric </a:t>
            </a:r>
            <a:r>
              <a:rPr lang="en-US" sz="1700" dirty="0" smtClean="0"/>
              <a:t>market. Despite </a:t>
            </a:r>
            <a:r>
              <a:rPr lang="en-US" sz="1700" dirty="0"/>
              <a:t>fitting with the protocol of treating nose bleeds, being disposable in nature and simple to use, uptake within the public sector has been relatively </a:t>
            </a:r>
            <a:r>
              <a:rPr lang="en-US" sz="1700" dirty="0" smtClean="0"/>
              <a:t>poor.</a:t>
            </a:r>
            <a:endParaRPr lang="en-GB" sz="1700" dirty="0"/>
          </a:p>
          <a:p>
            <a:r>
              <a:rPr lang="en-US" sz="1700" dirty="0" smtClean="0"/>
              <a:t>SHIL requires market </a:t>
            </a:r>
            <a:r>
              <a:rPr lang="en-US" sz="1700" dirty="0"/>
              <a:t>research to explore the key barriers to adoption of </a:t>
            </a:r>
            <a:r>
              <a:rPr lang="en-US" sz="1700" dirty="0" smtClean="0"/>
              <a:t>Rhinopinch within the NHS.</a:t>
            </a:r>
            <a:endParaRPr lang="en-US" sz="1700" b="1" dirty="0"/>
          </a:p>
          <a:p>
            <a:pPr marL="0" indent="0">
              <a:spcBef>
                <a:spcPts val="1800"/>
              </a:spcBef>
              <a:buNone/>
            </a:pPr>
            <a:r>
              <a:rPr lang="en-GB" b="1" dirty="0" smtClean="0"/>
              <a:t>Objectives</a:t>
            </a:r>
          </a:p>
          <a:p>
            <a:r>
              <a:rPr lang="en-US" sz="1700" dirty="0" smtClean="0"/>
              <a:t>The key objective is to understand how SHIL can increase the use of Rhinopinch within the NHS, with specific focus on:</a:t>
            </a:r>
            <a:endParaRPr lang="en-GB" sz="1700" dirty="0" smtClean="0"/>
          </a:p>
          <a:p>
            <a:pPr lvl="2"/>
            <a:r>
              <a:rPr lang="en-US" sz="1700" dirty="0" smtClean="0"/>
              <a:t>Potential </a:t>
            </a:r>
            <a:r>
              <a:rPr lang="en-GB" sz="1700" dirty="0" smtClean="0"/>
              <a:t>applications and need for the device</a:t>
            </a:r>
            <a:endParaRPr lang="en-GB" sz="1700" dirty="0"/>
          </a:p>
          <a:p>
            <a:pPr lvl="2"/>
            <a:r>
              <a:rPr lang="en-US" sz="1700" dirty="0" smtClean="0"/>
              <a:t>Potential </a:t>
            </a:r>
            <a:r>
              <a:rPr lang="en-US" sz="1700" dirty="0"/>
              <a:t>barriers to </a:t>
            </a:r>
            <a:r>
              <a:rPr lang="en-US" sz="1700" dirty="0" smtClean="0"/>
              <a:t>uptake and how these may be overcome</a:t>
            </a:r>
          </a:p>
          <a:p>
            <a:pPr lvl="2"/>
            <a:r>
              <a:rPr lang="en-US" sz="1700" dirty="0" smtClean="0"/>
              <a:t>Understanding the </a:t>
            </a:r>
            <a:r>
              <a:rPr lang="en-US" sz="1700" dirty="0"/>
              <a:t>decision making </a:t>
            </a:r>
            <a:r>
              <a:rPr lang="en-US" sz="1700" dirty="0" smtClean="0"/>
              <a:t>process for the adoption of devices of this nature</a:t>
            </a:r>
            <a:endParaRPr lang="en-GB" sz="1700" dirty="0"/>
          </a:p>
        </p:txBody>
      </p:sp>
    </p:spTree>
    <p:extLst>
      <p:ext uri="{BB962C8B-B14F-4D97-AF65-F5344CB8AC3E}">
        <p14:creationId xmlns:p14="http://schemas.microsoft.com/office/powerpoint/2010/main" val="2250267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Methodology &amp; Sample</a:t>
            </a:r>
            <a:endParaRPr lang="en-US" sz="2800" b="1" dirty="0"/>
          </a:p>
        </p:txBody>
      </p:sp>
      <p:sp>
        <p:nvSpPr>
          <p:cNvPr id="4" name="Slide Number Placeholder 3"/>
          <p:cNvSpPr>
            <a:spLocks noGrp="1"/>
          </p:cNvSpPr>
          <p:nvPr>
            <p:ph type="sldNum" sz="quarter" idx="4"/>
          </p:nvPr>
        </p:nvSpPr>
        <p:spPr>
          <a:xfrm>
            <a:off x="8440285" y="6677021"/>
            <a:ext cx="446087" cy="182563"/>
          </a:xfrm>
        </p:spPr>
        <p:txBody>
          <a:bodyPr/>
          <a:lstStyle/>
          <a:p>
            <a:pPr>
              <a:defRPr/>
            </a:pPr>
            <a:fld id="{90DBC467-8469-4833-9680-30A13F7B2E01}" type="slidenum">
              <a:rPr lang="en-US" smtClean="0"/>
              <a:pPr>
                <a:defRPr/>
              </a:pPr>
              <a:t>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35178328"/>
              </p:ext>
            </p:extLst>
          </p:nvPr>
        </p:nvGraphicFramePr>
        <p:xfrm>
          <a:off x="188686" y="1393328"/>
          <a:ext cx="8737600" cy="4649843"/>
        </p:xfrm>
        <a:graphic>
          <a:graphicData uri="http://schemas.openxmlformats.org/drawingml/2006/table">
            <a:tbl>
              <a:tblPr firstCol="1" bandRow="1">
                <a:tableStyleId>{5C22544A-7EE6-4342-B048-85BDC9FD1C3A}</a:tableStyleId>
              </a:tblPr>
              <a:tblGrid>
                <a:gridCol w="1640114"/>
                <a:gridCol w="3548743"/>
                <a:gridCol w="3548743"/>
              </a:tblGrid>
              <a:tr h="1045078">
                <a:tc>
                  <a:txBody>
                    <a:bodyPr/>
                    <a:lstStyle/>
                    <a:p>
                      <a:pPr algn="l"/>
                      <a:r>
                        <a:rPr lang="en-GB" sz="2000" dirty="0" smtClean="0">
                          <a:latin typeface="Calibri" pitchFamily="34" charset="0"/>
                          <a:cs typeface="Calibri" pitchFamily="34" charset="0"/>
                        </a:rPr>
                        <a:t>Country</a:t>
                      </a:r>
                      <a:endParaRPr lang="en-GB" sz="2000" dirty="0">
                        <a:latin typeface="Calibri" pitchFamily="34" charset="0"/>
                        <a:cs typeface="Calibri" pitchFamily="34" charset="0"/>
                      </a:endParaRPr>
                    </a:p>
                  </a:txBody>
                  <a:tcPr anchor="ctr"/>
                </a:tc>
                <a:tc>
                  <a:txBody>
                    <a:bodyPr/>
                    <a:lstStyle/>
                    <a:p>
                      <a:endParaRPr lang="en-GB" sz="2000" dirty="0">
                        <a:latin typeface="Calibri" pitchFamily="34" charset="0"/>
                        <a:cs typeface="Calibri" pitchFamily="34" charset="0"/>
                      </a:endParaRPr>
                    </a:p>
                  </a:txBody>
                  <a:tcPr/>
                </a:tc>
                <a:tc>
                  <a:txBody>
                    <a:bodyPr/>
                    <a:lstStyle/>
                    <a:p>
                      <a:endParaRPr lang="en-GB" sz="2000" dirty="0"/>
                    </a:p>
                  </a:txBody>
                  <a:tcPr/>
                </a:tc>
              </a:tr>
              <a:tr h="572005">
                <a:tc>
                  <a:txBody>
                    <a:bodyPr/>
                    <a:lstStyle/>
                    <a:p>
                      <a:pPr algn="l"/>
                      <a:r>
                        <a:rPr lang="en-GB" sz="2000" b="1" kern="1200" dirty="0" smtClean="0">
                          <a:solidFill>
                            <a:schemeClr val="lt1"/>
                          </a:solidFill>
                          <a:latin typeface="Calibri" pitchFamily="34" charset="0"/>
                          <a:ea typeface="+mn-ea"/>
                          <a:cs typeface="Calibri" pitchFamily="34" charset="0"/>
                        </a:rPr>
                        <a:t>Methodology</a:t>
                      </a:r>
                      <a:endParaRPr lang="en-GB" sz="2000" b="1" kern="1200" dirty="0">
                        <a:solidFill>
                          <a:schemeClr val="lt1"/>
                        </a:solidFill>
                        <a:latin typeface="Calibri" pitchFamily="34" charset="0"/>
                        <a:ea typeface="+mn-ea"/>
                        <a:cs typeface="Calibri" pitchFamily="34" charset="0"/>
                      </a:endParaRPr>
                    </a:p>
                  </a:txBody>
                  <a:tcPr anchor="ctr"/>
                </a:tc>
                <a:tc gridSpan="2">
                  <a:txBody>
                    <a:bodyPr/>
                    <a:lstStyle/>
                    <a:p>
                      <a:pPr algn="l"/>
                      <a:r>
                        <a:rPr lang="en-GB" sz="1700" kern="1200" dirty="0" smtClean="0">
                          <a:solidFill>
                            <a:schemeClr val="accent4">
                              <a:lumMod val="50000"/>
                            </a:schemeClr>
                          </a:solidFill>
                          <a:latin typeface="Calibri" pitchFamily="34" charset="0"/>
                          <a:ea typeface="+mn-ea"/>
                          <a:cs typeface="Calibri" pitchFamily="34" charset="0"/>
                        </a:rPr>
                        <a:t>10 x 45</a:t>
                      </a:r>
                      <a:r>
                        <a:rPr lang="en-GB" sz="1700" kern="1200" baseline="0" dirty="0" smtClean="0">
                          <a:solidFill>
                            <a:schemeClr val="accent4">
                              <a:lumMod val="50000"/>
                            </a:schemeClr>
                          </a:solidFill>
                          <a:latin typeface="Calibri" pitchFamily="34" charset="0"/>
                          <a:ea typeface="+mn-ea"/>
                          <a:cs typeface="Calibri" pitchFamily="34" charset="0"/>
                        </a:rPr>
                        <a:t> minute teledepth interviews with </a:t>
                      </a:r>
                      <a:r>
                        <a:rPr lang="en-GB" sz="1700" kern="1200" baseline="0" dirty="0" smtClean="0">
                          <a:solidFill>
                            <a:schemeClr val="accent4">
                              <a:lumMod val="50000"/>
                            </a:schemeClr>
                          </a:solidFill>
                          <a:latin typeface="Calibri" pitchFamily="34" charset="0"/>
                          <a:ea typeface="+mn-ea"/>
                          <a:cs typeface="Calibri" pitchFamily="34" charset="0"/>
                        </a:rPr>
                        <a:t>consultants </a:t>
                      </a:r>
                      <a:r>
                        <a:rPr lang="en-GB" sz="1700" kern="1200" baseline="0" dirty="0" smtClean="0">
                          <a:solidFill>
                            <a:schemeClr val="accent4">
                              <a:lumMod val="50000"/>
                            </a:schemeClr>
                          </a:solidFill>
                          <a:latin typeface="Calibri" pitchFamily="34" charset="0"/>
                          <a:ea typeface="+mn-ea"/>
                          <a:cs typeface="Calibri" pitchFamily="34" charset="0"/>
                        </a:rPr>
                        <a:t>involved in emergency medicine</a:t>
                      </a:r>
                    </a:p>
                    <a:p>
                      <a:pPr algn="l"/>
                      <a:r>
                        <a:rPr lang="en-GB" sz="1700" i="0" kern="1200" baseline="0" dirty="0" smtClean="0">
                          <a:solidFill>
                            <a:schemeClr val="accent4">
                              <a:lumMod val="50000"/>
                            </a:schemeClr>
                          </a:solidFill>
                          <a:latin typeface="Calibri" pitchFamily="34" charset="0"/>
                          <a:ea typeface="+mn-ea"/>
                          <a:cs typeface="Calibri" pitchFamily="34" charset="0"/>
                        </a:rPr>
                        <a:t>A product sample was sent to each participant prior to interview</a:t>
                      </a:r>
                      <a:endParaRPr lang="en-GB" sz="1700" i="0" kern="1200" dirty="0">
                        <a:solidFill>
                          <a:schemeClr val="accent4">
                            <a:lumMod val="50000"/>
                          </a:schemeClr>
                        </a:solidFill>
                        <a:latin typeface="Calibri" pitchFamily="34" charset="0"/>
                        <a:ea typeface="+mn-ea"/>
                        <a:cs typeface="Calibri" pitchFamily="34" charset="0"/>
                      </a:endParaRPr>
                    </a:p>
                  </a:txBody>
                  <a:tcPr anchor="ctr"/>
                </a:tc>
                <a:tc hMerge="1">
                  <a:txBody>
                    <a:bodyPr/>
                    <a:lstStyle/>
                    <a:p>
                      <a:endParaRPr lang="en-GB"/>
                    </a:p>
                  </a:txBody>
                  <a:tcPr/>
                </a:tc>
              </a:tr>
              <a:tr h="572005">
                <a:tc>
                  <a:txBody>
                    <a:bodyPr/>
                    <a:lstStyle/>
                    <a:p>
                      <a:pPr algn="l"/>
                      <a:r>
                        <a:rPr lang="en-GB" sz="2000" b="1" kern="1200" dirty="0" smtClean="0">
                          <a:solidFill>
                            <a:schemeClr val="lt1"/>
                          </a:solidFill>
                          <a:latin typeface="Calibri" pitchFamily="34" charset="0"/>
                          <a:ea typeface="+mn-ea"/>
                          <a:cs typeface="Calibri" pitchFamily="34" charset="0"/>
                        </a:rPr>
                        <a:t>Final</a:t>
                      </a:r>
                      <a:r>
                        <a:rPr lang="en-GB" sz="2000" b="1" kern="1200" baseline="0" dirty="0" smtClean="0">
                          <a:solidFill>
                            <a:schemeClr val="lt1"/>
                          </a:solidFill>
                          <a:latin typeface="Calibri" pitchFamily="34" charset="0"/>
                          <a:ea typeface="+mn-ea"/>
                          <a:cs typeface="Calibri" pitchFamily="34" charset="0"/>
                        </a:rPr>
                        <a:t> s</a:t>
                      </a:r>
                      <a:r>
                        <a:rPr lang="en-GB" sz="2000" b="1" kern="1200" dirty="0" smtClean="0">
                          <a:solidFill>
                            <a:schemeClr val="lt1"/>
                          </a:solidFill>
                          <a:latin typeface="Calibri" pitchFamily="34" charset="0"/>
                          <a:ea typeface="+mn-ea"/>
                          <a:cs typeface="Calibri" pitchFamily="34" charset="0"/>
                        </a:rPr>
                        <a:t>ample</a:t>
                      </a:r>
                      <a:endParaRPr lang="en-GB" sz="2000" b="1" kern="1200" dirty="0">
                        <a:solidFill>
                          <a:schemeClr val="lt1"/>
                        </a:solidFill>
                        <a:latin typeface="Calibri" pitchFamily="34" charset="0"/>
                        <a:ea typeface="+mn-ea"/>
                        <a:cs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baseline="0" dirty="0" smtClean="0">
                          <a:solidFill>
                            <a:schemeClr val="accent4">
                              <a:lumMod val="50000"/>
                            </a:schemeClr>
                          </a:solidFill>
                          <a:latin typeface="Calibri" pitchFamily="34" charset="0"/>
                          <a:ea typeface="+mn-ea"/>
                          <a:cs typeface="Calibri" pitchFamily="34" charset="0"/>
                        </a:rPr>
                        <a:t>5 </a:t>
                      </a:r>
                      <a:r>
                        <a:rPr lang="en-GB" sz="1700" kern="1200" baseline="0" dirty="0" smtClean="0">
                          <a:solidFill>
                            <a:schemeClr val="accent4">
                              <a:lumMod val="50000"/>
                            </a:schemeClr>
                          </a:solidFill>
                          <a:latin typeface="Calibri" pitchFamily="34" charset="0"/>
                          <a:ea typeface="+mn-ea"/>
                          <a:cs typeface="Calibri" pitchFamily="34" charset="0"/>
                        </a:rPr>
                        <a:t>x </a:t>
                      </a:r>
                      <a:r>
                        <a:rPr lang="en-GB" sz="1700" kern="1200" dirty="0" smtClean="0">
                          <a:solidFill>
                            <a:schemeClr val="accent4">
                              <a:lumMod val="50000"/>
                            </a:schemeClr>
                          </a:solidFill>
                          <a:latin typeface="Calibri" pitchFamily="34" charset="0"/>
                          <a:ea typeface="+mn-ea"/>
                          <a:cs typeface="Calibri" pitchFamily="34" charset="0"/>
                        </a:rPr>
                        <a:t>Emergency</a:t>
                      </a:r>
                      <a:r>
                        <a:rPr lang="en-GB" sz="1700" kern="1200" baseline="0" dirty="0" smtClean="0">
                          <a:solidFill>
                            <a:schemeClr val="accent4">
                              <a:lumMod val="50000"/>
                            </a:schemeClr>
                          </a:solidFill>
                          <a:latin typeface="Calibri" pitchFamily="34" charset="0"/>
                          <a:ea typeface="+mn-ea"/>
                          <a:cs typeface="Calibri" pitchFamily="34" charset="0"/>
                        </a:rPr>
                        <a:t> Medicine </a:t>
                      </a:r>
                      <a:r>
                        <a:rPr lang="en-GB" sz="1700" kern="1200" baseline="0" dirty="0" smtClean="0">
                          <a:solidFill>
                            <a:schemeClr val="accent4">
                              <a:lumMod val="50000"/>
                            </a:schemeClr>
                          </a:solidFill>
                          <a:latin typeface="Calibri" pitchFamily="34" charset="0"/>
                          <a:ea typeface="+mn-ea"/>
                          <a:cs typeface="Calibri" pitchFamily="34" charset="0"/>
                        </a:rPr>
                        <a:t>Consultants </a:t>
                      </a:r>
                      <a:r>
                        <a:rPr lang="en-GB" sz="1400" i="0" kern="1200" baseline="0" dirty="0" smtClean="0">
                          <a:solidFill>
                            <a:schemeClr val="accent4">
                              <a:lumMod val="50000"/>
                            </a:schemeClr>
                          </a:solidFill>
                          <a:latin typeface="Calibri" pitchFamily="34" charset="0"/>
                          <a:ea typeface="+mn-ea"/>
                          <a:cs typeface="Calibri" pitchFamily="34" charset="0"/>
                        </a:rPr>
                        <a:t>(1 user)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i="0" kern="1200" baseline="0" dirty="0" smtClean="0">
                        <a:solidFill>
                          <a:schemeClr val="accent4">
                            <a:lumMod val="50000"/>
                          </a:schemeClr>
                        </a:solidFill>
                        <a:latin typeface="Calibri" pitchFamily="34" charset="0"/>
                        <a:ea typeface="+mn-ea"/>
                        <a:cs typeface="Calibri" pitchFamily="34" charset="0"/>
                      </a:endParaRPr>
                    </a:p>
                    <a:p>
                      <a:pPr algn="l"/>
                      <a:endParaRPr lang="en-GB" sz="1700" kern="1200" baseline="0" dirty="0" smtClean="0">
                        <a:solidFill>
                          <a:schemeClr val="accent4">
                            <a:lumMod val="50000"/>
                          </a:schemeClr>
                        </a:solidFill>
                        <a:latin typeface="Calibri" pitchFamily="34" charset="0"/>
                        <a:ea typeface="+mn-ea"/>
                        <a:cs typeface="Calibri" pitchFamily="34" charset="0"/>
                      </a:endParaRPr>
                    </a:p>
                  </a:txBody>
                  <a:tcPr anchor="ctr"/>
                </a:tc>
                <a:tc>
                  <a:txBody>
                    <a:bodyPr/>
                    <a:lstStyle/>
                    <a:p>
                      <a:pPr marL="0" algn="l" defTabSz="914400" rtl="0" eaLnBrk="1" latinLnBrk="0" hangingPunct="1"/>
                      <a:r>
                        <a:rPr lang="en-GB" sz="1700" kern="1200" dirty="0" smtClean="0">
                          <a:solidFill>
                            <a:schemeClr val="accent4">
                              <a:lumMod val="50000"/>
                            </a:schemeClr>
                          </a:solidFill>
                          <a:latin typeface="Calibri" pitchFamily="34" charset="0"/>
                          <a:ea typeface="+mn-ea"/>
                          <a:cs typeface="Calibri" pitchFamily="34" charset="0"/>
                        </a:rPr>
                        <a:t>4</a:t>
                      </a:r>
                      <a:r>
                        <a:rPr lang="en-GB" sz="1700" kern="1200" baseline="0" dirty="0" smtClean="0">
                          <a:solidFill>
                            <a:schemeClr val="accent4">
                              <a:lumMod val="50000"/>
                            </a:schemeClr>
                          </a:solidFill>
                          <a:latin typeface="Calibri" pitchFamily="34" charset="0"/>
                          <a:ea typeface="+mn-ea"/>
                          <a:cs typeface="Calibri" pitchFamily="34" charset="0"/>
                        </a:rPr>
                        <a:t> x </a:t>
                      </a:r>
                      <a:r>
                        <a:rPr lang="en-GB" sz="1700" kern="1200" dirty="0" smtClean="0">
                          <a:solidFill>
                            <a:schemeClr val="accent4">
                              <a:lumMod val="50000"/>
                            </a:schemeClr>
                          </a:solidFill>
                          <a:latin typeface="Calibri" pitchFamily="34" charset="0"/>
                          <a:ea typeface="+mn-ea"/>
                          <a:cs typeface="Calibri" pitchFamily="34" charset="0"/>
                        </a:rPr>
                        <a:t>Emergency</a:t>
                      </a:r>
                      <a:r>
                        <a:rPr lang="en-GB" sz="1700" kern="1200" baseline="0" dirty="0" smtClean="0">
                          <a:solidFill>
                            <a:schemeClr val="accent4">
                              <a:lumMod val="50000"/>
                            </a:schemeClr>
                          </a:solidFill>
                          <a:latin typeface="Calibri" pitchFamily="34" charset="0"/>
                          <a:ea typeface="+mn-ea"/>
                          <a:cs typeface="Calibri" pitchFamily="34" charset="0"/>
                        </a:rPr>
                        <a:t> Medicine Consultants </a:t>
                      </a:r>
                      <a:r>
                        <a:rPr lang="en-GB" sz="1400" i="0" kern="1200" baseline="0" dirty="0" smtClean="0">
                          <a:solidFill>
                            <a:schemeClr val="accent4">
                              <a:lumMod val="50000"/>
                            </a:schemeClr>
                          </a:solidFill>
                          <a:latin typeface="Calibri" pitchFamily="34" charset="0"/>
                          <a:ea typeface="+mn-ea"/>
                          <a:cs typeface="Calibri" pitchFamily="34" charset="0"/>
                        </a:rPr>
                        <a:t>(1 user)</a:t>
                      </a:r>
                    </a:p>
                    <a:p>
                      <a:pPr marL="0" algn="l" defTabSz="914400" rtl="0" eaLnBrk="1" latinLnBrk="0" hangingPunct="1"/>
                      <a:r>
                        <a:rPr lang="en-GB" sz="1700" kern="1200" baseline="0" dirty="0" smtClean="0">
                          <a:solidFill>
                            <a:schemeClr val="accent4">
                              <a:lumMod val="50000"/>
                            </a:schemeClr>
                          </a:solidFill>
                          <a:latin typeface="Calibri" pitchFamily="34" charset="0"/>
                          <a:ea typeface="+mn-ea"/>
                          <a:cs typeface="Calibri" pitchFamily="34" charset="0"/>
                        </a:rPr>
                        <a:t>1 x Paediatrician </a:t>
                      </a:r>
                      <a:r>
                        <a:rPr lang="en-GB" sz="1400" i="0" kern="1200" baseline="0" dirty="0" smtClean="0">
                          <a:solidFill>
                            <a:schemeClr val="accent4">
                              <a:lumMod val="50000"/>
                            </a:schemeClr>
                          </a:solidFill>
                          <a:latin typeface="Calibri" pitchFamily="34" charset="0"/>
                          <a:ea typeface="+mn-ea"/>
                          <a:cs typeface="Calibri" pitchFamily="34" charset="0"/>
                        </a:rPr>
                        <a:t>(split practice with </a:t>
                      </a:r>
                      <a:r>
                        <a:rPr lang="en-GB" sz="1400" i="0" kern="1200" baseline="0" dirty="0" smtClean="0">
                          <a:solidFill>
                            <a:schemeClr val="accent4">
                              <a:lumMod val="50000"/>
                            </a:schemeClr>
                          </a:solidFill>
                          <a:latin typeface="Calibri" pitchFamily="34" charset="0"/>
                          <a:ea typeface="+mn-ea"/>
                          <a:cs typeface="Calibri" pitchFamily="34" charset="0"/>
                        </a:rPr>
                        <a:t>acute admissions)</a:t>
                      </a:r>
                      <a:endParaRPr lang="en-GB" sz="1400" i="0" kern="1200" baseline="0" dirty="0">
                        <a:solidFill>
                          <a:schemeClr val="accent4">
                            <a:lumMod val="50000"/>
                          </a:schemeClr>
                        </a:solidFill>
                        <a:latin typeface="Calibri" pitchFamily="34" charset="0"/>
                        <a:ea typeface="+mn-ea"/>
                        <a:cs typeface="Calibri" pitchFamily="34" charset="0"/>
                      </a:endParaRPr>
                    </a:p>
                  </a:txBody>
                  <a:tcPr anchor="ctr"/>
                </a:tc>
              </a:tr>
              <a:tr h="858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Calibri" pitchFamily="34" charset="0"/>
                          <a:ea typeface="+mn-ea"/>
                          <a:cs typeface="Calibri" pitchFamily="34" charset="0"/>
                        </a:rPr>
                        <a:t>Screening requirements</a:t>
                      </a:r>
                    </a:p>
                  </a:txBody>
                  <a:tcPr anchor="ctr"/>
                </a:tc>
                <a:tc gridSpan="2">
                  <a:txBody>
                    <a:bodyPr/>
                    <a:lstStyle/>
                    <a:p>
                      <a:pPr algn="l"/>
                      <a:r>
                        <a:rPr lang="en-GB" sz="1700" b="1" i="1" kern="1200" dirty="0" smtClean="0">
                          <a:solidFill>
                            <a:schemeClr val="accent4">
                              <a:lumMod val="50000"/>
                            </a:schemeClr>
                          </a:solidFill>
                          <a:latin typeface="Calibri" pitchFamily="34" charset="0"/>
                          <a:ea typeface="+mn-ea"/>
                          <a:cs typeface="Calibri" pitchFamily="34" charset="0"/>
                        </a:rPr>
                        <a:t>Users</a:t>
                      </a:r>
                      <a:r>
                        <a:rPr lang="en-GB" sz="1700" kern="1200" dirty="0" smtClean="0">
                          <a:solidFill>
                            <a:schemeClr val="accent4">
                              <a:lumMod val="50000"/>
                            </a:schemeClr>
                          </a:solidFill>
                          <a:latin typeface="Calibri" pitchFamily="34" charset="0"/>
                          <a:ea typeface="+mn-ea"/>
                          <a:cs typeface="Calibri" pitchFamily="34" charset="0"/>
                        </a:rPr>
                        <a:t>: to</a:t>
                      </a:r>
                      <a:r>
                        <a:rPr lang="en-GB" sz="1700" kern="1200" baseline="0" dirty="0" smtClean="0">
                          <a:solidFill>
                            <a:schemeClr val="accent4">
                              <a:lumMod val="50000"/>
                            </a:schemeClr>
                          </a:solidFill>
                          <a:latin typeface="Calibri" pitchFamily="34" charset="0"/>
                          <a:ea typeface="+mn-ea"/>
                          <a:cs typeface="Calibri" pitchFamily="34" charset="0"/>
                        </a:rPr>
                        <a:t> have had exposure to and personal experience of using Rhinopinch in clinical practice</a:t>
                      </a:r>
                      <a:endParaRPr lang="en-GB" sz="1700" kern="1200" dirty="0" smtClean="0">
                        <a:solidFill>
                          <a:schemeClr val="accent4">
                            <a:lumMod val="50000"/>
                          </a:schemeClr>
                        </a:solidFill>
                        <a:latin typeface="Calibri" pitchFamily="34" charset="0"/>
                        <a:ea typeface="+mn-ea"/>
                        <a:cs typeface="Calibri" pitchFamily="34" charset="0"/>
                      </a:endParaRPr>
                    </a:p>
                    <a:p>
                      <a:pPr algn="l"/>
                      <a:r>
                        <a:rPr lang="en-GB" sz="1700" b="1" i="1" kern="1200" dirty="0" smtClean="0">
                          <a:solidFill>
                            <a:schemeClr val="accent4">
                              <a:lumMod val="50000"/>
                            </a:schemeClr>
                          </a:solidFill>
                          <a:latin typeface="Calibri" pitchFamily="34" charset="0"/>
                          <a:ea typeface="+mn-ea"/>
                          <a:cs typeface="Calibri" pitchFamily="34" charset="0"/>
                        </a:rPr>
                        <a:t>Non-users</a:t>
                      </a:r>
                      <a:r>
                        <a:rPr lang="en-GB" sz="1700" kern="1200" dirty="0" smtClean="0">
                          <a:solidFill>
                            <a:schemeClr val="accent4">
                              <a:lumMod val="50000"/>
                            </a:schemeClr>
                          </a:solidFill>
                          <a:latin typeface="Calibri" pitchFamily="34" charset="0"/>
                          <a:ea typeface="+mn-ea"/>
                          <a:cs typeface="Calibri" pitchFamily="34" charset="0"/>
                        </a:rPr>
                        <a:t>: no</a:t>
                      </a:r>
                      <a:r>
                        <a:rPr lang="en-GB" sz="1700" kern="1200" baseline="0" dirty="0" smtClean="0">
                          <a:solidFill>
                            <a:schemeClr val="accent4">
                              <a:lumMod val="50000"/>
                            </a:schemeClr>
                          </a:solidFill>
                          <a:latin typeface="Calibri" pitchFamily="34" charset="0"/>
                          <a:ea typeface="+mn-ea"/>
                          <a:cs typeface="Calibri" pitchFamily="34" charset="0"/>
                        </a:rPr>
                        <a:t> previous experience of using Rhinopinch</a:t>
                      </a:r>
                    </a:p>
                    <a:p>
                      <a:pPr algn="l"/>
                      <a:r>
                        <a:rPr lang="en-GB" sz="1700" kern="1200" baseline="0" dirty="0" smtClean="0">
                          <a:solidFill>
                            <a:schemeClr val="accent4">
                              <a:lumMod val="50000"/>
                            </a:schemeClr>
                          </a:solidFill>
                          <a:latin typeface="Calibri" pitchFamily="34" charset="0"/>
                          <a:ea typeface="+mn-ea"/>
                          <a:cs typeface="Calibri" pitchFamily="34" charset="0"/>
                        </a:rPr>
                        <a:t>All to be spending majority of practice within A&amp;E department</a:t>
                      </a:r>
                      <a:endParaRPr lang="en-GB" sz="1700" kern="1200" dirty="0">
                        <a:solidFill>
                          <a:schemeClr val="accent4">
                            <a:lumMod val="50000"/>
                          </a:schemeClr>
                        </a:solidFill>
                        <a:latin typeface="Calibri" pitchFamily="34" charset="0"/>
                        <a:ea typeface="+mn-ea"/>
                        <a:cs typeface="Calibri" pitchFamily="34" charset="0"/>
                      </a:endParaRPr>
                    </a:p>
                  </a:txBody>
                  <a:tcPr anchor="ctr"/>
                </a:tc>
                <a:tc hMerge="1">
                  <a:txBody>
                    <a:bodyPr/>
                    <a:lstStyle/>
                    <a:p>
                      <a:endParaRPr lang="en-GB"/>
                    </a:p>
                  </a:txBody>
                  <a:tcPr/>
                </a:tc>
              </a:tr>
              <a:tr h="572005">
                <a:tc>
                  <a:txBody>
                    <a:bodyPr/>
                    <a:lstStyle/>
                    <a:p>
                      <a:pPr algn="l"/>
                      <a:r>
                        <a:rPr lang="en-GB" sz="2000" b="1" kern="1200" dirty="0" smtClean="0">
                          <a:solidFill>
                            <a:schemeClr val="lt1"/>
                          </a:solidFill>
                          <a:latin typeface="Calibri" pitchFamily="34" charset="0"/>
                          <a:ea typeface="+mn-ea"/>
                          <a:cs typeface="Calibri" pitchFamily="34" charset="0"/>
                        </a:rPr>
                        <a:t>Date</a:t>
                      </a:r>
                      <a:endParaRPr lang="en-GB" sz="2000" b="1" kern="1200" dirty="0">
                        <a:solidFill>
                          <a:schemeClr val="lt1"/>
                        </a:solidFill>
                        <a:latin typeface="Calibri" pitchFamily="34" charset="0"/>
                        <a:ea typeface="+mn-ea"/>
                        <a:cs typeface="Calibri" pitchFamily="34" charset="0"/>
                      </a:endParaRPr>
                    </a:p>
                  </a:txBody>
                  <a:tcPr anchor="ctr"/>
                </a:tc>
                <a:tc gridSpan="2">
                  <a:txBody>
                    <a:bodyPr/>
                    <a:lstStyle/>
                    <a:p>
                      <a:pPr algn="l"/>
                      <a:r>
                        <a:rPr lang="en-GB" sz="1700" kern="1200" dirty="0" smtClean="0">
                          <a:solidFill>
                            <a:schemeClr val="accent4">
                              <a:lumMod val="50000"/>
                            </a:schemeClr>
                          </a:solidFill>
                          <a:latin typeface="Calibri" pitchFamily="34" charset="0"/>
                          <a:ea typeface="+mn-ea"/>
                          <a:cs typeface="Calibri" pitchFamily="34" charset="0"/>
                        </a:rPr>
                        <a:t>March -</a:t>
                      </a:r>
                      <a:r>
                        <a:rPr lang="en-GB" sz="1700" kern="1200" baseline="0" dirty="0" smtClean="0">
                          <a:solidFill>
                            <a:schemeClr val="accent4">
                              <a:lumMod val="50000"/>
                            </a:schemeClr>
                          </a:solidFill>
                          <a:latin typeface="Calibri" pitchFamily="34" charset="0"/>
                          <a:ea typeface="+mn-ea"/>
                          <a:cs typeface="Calibri" pitchFamily="34" charset="0"/>
                        </a:rPr>
                        <a:t> </a:t>
                      </a:r>
                      <a:r>
                        <a:rPr lang="en-GB" sz="1700" kern="1200" dirty="0" smtClean="0">
                          <a:solidFill>
                            <a:schemeClr val="accent4">
                              <a:lumMod val="50000"/>
                            </a:schemeClr>
                          </a:solidFill>
                          <a:latin typeface="Calibri" pitchFamily="34" charset="0"/>
                          <a:ea typeface="+mn-ea"/>
                          <a:cs typeface="Calibri" pitchFamily="34" charset="0"/>
                        </a:rPr>
                        <a:t>April 2013</a:t>
                      </a:r>
                      <a:endParaRPr lang="en-GB" sz="1700" kern="1200" dirty="0">
                        <a:solidFill>
                          <a:schemeClr val="accent4">
                            <a:lumMod val="50000"/>
                          </a:schemeClr>
                        </a:solidFill>
                        <a:latin typeface="Calibri" pitchFamily="34" charset="0"/>
                        <a:ea typeface="+mn-ea"/>
                        <a:cs typeface="Calibri" pitchFamily="34" charset="0"/>
                      </a:endParaRPr>
                    </a:p>
                  </a:txBody>
                  <a:tcPr anchor="ctr"/>
                </a:tc>
                <a:tc hMerge="1">
                  <a:txBody>
                    <a:bodyPr/>
                    <a:lstStyle/>
                    <a:p>
                      <a:endParaRPr lang="en-GB"/>
                    </a:p>
                  </a:txBody>
                  <a:tcPr/>
                </a:tc>
              </a:tr>
            </a:tbl>
          </a:graphicData>
        </a:graphic>
      </p:graphicFrame>
      <p:pic>
        <p:nvPicPr>
          <p:cNvPr id="1026" name="Picture 2" descr="C:\Users\lucy\AppData\Local\Microsoft\Windows\Temporary Internet Files\Content.IE5\F63O1XM2\MP9003626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3103" y="1523983"/>
            <a:ext cx="1203343" cy="7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C:\Users\lucy\AppData\Local\Microsoft\Windows\Temporary Internet Files\Content.IE5\3G2RYE2Z\MP9003628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4049" y="1523983"/>
            <a:ext cx="1082707" cy="7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1384" y="6091309"/>
            <a:ext cx="9051648" cy="584775"/>
          </a:xfrm>
          <a:prstGeom prst="rect">
            <a:avLst/>
          </a:prstGeom>
          <a:noFill/>
        </p:spPr>
        <p:txBody>
          <a:bodyPr wrap="square" rtlCol="0">
            <a:spAutoFit/>
          </a:bodyPr>
          <a:lstStyle/>
          <a:p>
            <a:r>
              <a:rPr lang="en-GB" sz="1600" i="1" dirty="0">
                <a:solidFill>
                  <a:schemeClr val="accent4">
                    <a:lumMod val="50000"/>
                  </a:schemeClr>
                </a:solidFill>
                <a:latin typeface="Calibri" pitchFamily="34" charset="0"/>
                <a:cs typeface="Calibri" pitchFamily="34" charset="0"/>
              </a:rPr>
              <a:t>Note: findings in this report are based on 10 participants only and may not necessarily be reflective of the wider </a:t>
            </a:r>
            <a:r>
              <a:rPr lang="en-GB" sz="1600" i="1" dirty="0" smtClean="0">
                <a:solidFill>
                  <a:schemeClr val="accent4">
                    <a:lumMod val="50000"/>
                  </a:schemeClr>
                </a:solidFill>
                <a:latin typeface="Calibri" pitchFamily="34" charset="0"/>
                <a:cs typeface="Calibri" pitchFamily="34" charset="0"/>
              </a:rPr>
              <a:t>population</a:t>
            </a:r>
            <a:endParaRPr lang="en-GB" sz="1600" i="1" dirty="0">
              <a:solidFill>
                <a:schemeClr val="accent4">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976909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638" y="752983"/>
            <a:ext cx="4022725" cy="2435352"/>
          </a:xfrm>
        </p:spPr>
        <p:txBody>
          <a:bodyPr/>
          <a:lstStyle/>
          <a:p>
            <a:r>
              <a:rPr lang="en-GB" sz="3200" b="1" dirty="0" smtClean="0"/>
              <a:t>Existing practice: management of nosebleeds</a:t>
            </a:r>
            <a:endParaRPr lang="en-GB" sz="3200" b="1" dirty="0"/>
          </a:p>
        </p:txBody>
      </p:sp>
    </p:spTree>
    <p:extLst>
      <p:ext uri="{BB962C8B-B14F-4D97-AF65-F5344CB8AC3E}">
        <p14:creationId xmlns:p14="http://schemas.microsoft.com/office/powerpoint/2010/main" val="330452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06B7A"/>
      </a:dk2>
      <a:lt2>
        <a:srgbClr val="FFFFFF"/>
      </a:lt2>
      <a:accent1>
        <a:srgbClr val="406B7A"/>
      </a:accent1>
      <a:accent2>
        <a:srgbClr val="F0BC00"/>
      </a:accent2>
      <a:accent3>
        <a:srgbClr val="875460"/>
      </a:accent3>
      <a:accent4>
        <a:srgbClr val="54A9C6"/>
      </a:accent4>
      <a:accent5>
        <a:srgbClr val="C6C05E"/>
      </a:accent5>
      <a:accent6>
        <a:srgbClr val="3C7DF2"/>
      </a:accent6>
      <a:hlink>
        <a:srgbClr val="1F333A"/>
      </a:hlink>
      <a:folHlink>
        <a:srgbClr val="F8950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Custom 6">
      <a:dk1>
        <a:sysClr val="windowText" lastClr="000000"/>
      </a:dk1>
      <a:lt1>
        <a:sysClr val="window" lastClr="FFFFFF"/>
      </a:lt1>
      <a:dk2>
        <a:srgbClr val="406B7A"/>
      </a:dk2>
      <a:lt2>
        <a:srgbClr val="FFFFFF"/>
      </a:lt2>
      <a:accent1>
        <a:srgbClr val="406B7A"/>
      </a:accent1>
      <a:accent2>
        <a:srgbClr val="F0BC00"/>
      </a:accent2>
      <a:accent3>
        <a:srgbClr val="875460"/>
      </a:accent3>
      <a:accent4>
        <a:srgbClr val="54A9C6"/>
      </a:accent4>
      <a:accent5>
        <a:srgbClr val="C6C05E"/>
      </a:accent5>
      <a:accent6>
        <a:srgbClr val="3C7DF2"/>
      </a:accent6>
      <a:hlink>
        <a:srgbClr val="1F333A"/>
      </a:hlink>
      <a:folHlink>
        <a:srgbClr val="F8950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15598</TotalTime>
  <Words>7899</Words>
  <Application>Microsoft Office PowerPoint</Application>
  <PresentationFormat>On-screen Show (4:3)</PresentationFormat>
  <Paragraphs>512</Paragraphs>
  <Slides>40</Slides>
  <Notes>2</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PowerPoint Presentation</vt:lpstr>
      <vt:lpstr>Contents</vt:lpstr>
      <vt:lpstr>Executive summary</vt:lpstr>
      <vt:lpstr>Executive summary (I)</vt:lpstr>
      <vt:lpstr>Executive summary (II)</vt:lpstr>
      <vt:lpstr>Background &amp; methodology</vt:lpstr>
      <vt:lpstr>Background &amp; objectives</vt:lpstr>
      <vt:lpstr>Methodology &amp; Sample</vt:lpstr>
      <vt:lpstr>Existing practice: management of nosebleeds</vt:lpstr>
      <vt:lpstr>HCPs involved in the research estimate their Emergency Department sees on average 4 epistaxis cases per day, with elderly patients representing the majority</vt:lpstr>
      <vt:lpstr>No official classification system exists for epistaxis but HCPs generally look for factors that are likely to dictate whether bleed is anterior or posterior, which may affect course of management </vt:lpstr>
      <vt:lpstr>HCPs are unaware of any official guidelines set by scientific bodies; only half follow a written departmental protocol, however generally a consistent approach will be taken</vt:lpstr>
      <vt:lpstr>Pinching is the first method employed for the majority of epistaxis and is demonstrated by an HCP who then leaves the patient (if possible) to be assessed 15-20 minutes later</vt:lpstr>
      <vt:lpstr>Cautery with silver nitrate is performed when the bleeding vessel is visible (anterior bleed only); it is generally considered quick and effective in these cases</vt:lpstr>
      <vt:lpstr>If pinching unsuccessful and cautery not possible, HCPs proceed to packing which can involve use of nasal tampons, Rapid Rhino or ribbon gauze</vt:lpstr>
      <vt:lpstr>Regardless of which method is adopted, packing commits the patient to an ENT referral which can mean the patient is admitted for up to 24 hours</vt:lpstr>
      <vt:lpstr>All methods have their drawbacks, however generally Rapid Rhino is considered the most effective method of packing, although also the most costly </vt:lpstr>
      <vt:lpstr>Reactions to Rhinopinch</vt:lpstr>
      <vt:lpstr>HCPs reacted very positively to Rhinopinch with the immediate benefit seen as ensuring the pinch is done in the right place with the correct pressure for an adequate length of time</vt:lpstr>
      <vt:lpstr>Despite a mostly positive reaction there were some concerns around the device coming off and the ratchet mechanism. There was also a small concern that the triangular pads may miss the bleed point</vt:lpstr>
      <vt:lpstr>Rhinopinch is viewed as a direct alternative to a manual pinch; with the immediate benefit of saving HCP time if a patient cannot perform a manual pinch themselves</vt:lpstr>
      <vt:lpstr>Rhinopinch is not considered a replacement for cautery or packing, however most anticipate it reducing the need for packing, which could have motivating long term economic implications and justify cost</vt:lpstr>
      <vt:lpstr>However, whilst many make the connection that Rhinopinch could reduce packing, others are adamant that Rhinopinch would not affect further intervention, hence feel price may not be justifiable</vt:lpstr>
      <vt:lpstr>Given the simplicity of the product and the fact that the majority expect it to be as effective if not superior to manual pinching, few barriers exist to uptake</vt:lpstr>
      <vt:lpstr>Decision making</vt:lpstr>
      <vt:lpstr>All but one HCP would be willing to try Rhinopinch at the existing price and without further evidence of efficacy</vt:lpstr>
      <vt:lpstr>HCPs would conduct an initial trial for 4-6 weeks to test the product and conduct an internal audit for use in a business case</vt:lpstr>
      <vt:lpstr>HCPs expect the case to outline reduced HCP time and/or use of other interventions and hence demonstrate a long term benefit to including Rhinopinch in the departmental budget</vt:lpstr>
      <vt:lpstr>HCPs feel the best way to raise awareness of the product is through showcasing at relevant conferences, and direct contact with the department themselves</vt:lpstr>
      <vt:lpstr>A&amp;E is considered the biggest market for Rhinopinch but HCPs also suggest home use could be another key market; either through the hospital or via pharmacies</vt:lpstr>
      <vt:lpstr>Conclusions</vt:lpstr>
      <vt:lpstr>Conclusions (I)</vt:lpstr>
      <vt:lpstr>Conclusions (II)</vt:lpstr>
      <vt:lpstr>Conclusions (III)</vt:lpstr>
      <vt:lpstr>Conclusions (IV)</vt:lpstr>
      <vt:lpstr>Conclusions (V)</vt:lpstr>
      <vt:lpstr>Recommendations</vt:lpstr>
      <vt:lpstr>Recommendations</vt:lpstr>
      <vt:lpstr>Recommendations</vt:lpstr>
      <vt:lpstr>Contact Us</vt:lpstr>
    </vt:vector>
  </TitlesOfParts>
  <Company>Simon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dc:creator>
  <cp:lastModifiedBy>Lucy Davies</cp:lastModifiedBy>
  <cp:revision>2268</cp:revision>
  <dcterms:created xsi:type="dcterms:W3CDTF">2011-03-21T10:49:53Z</dcterms:created>
  <dcterms:modified xsi:type="dcterms:W3CDTF">2013-05-03T14:01:23Z</dcterms:modified>
</cp:coreProperties>
</file>